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Lst>
  <p:notesMasterIdLst>
    <p:notesMasterId r:id="rId121"/>
  </p:notesMasterIdLst>
  <p:sldIdLst>
    <p:sldId id="1022" r:id="rId4"/>
    <p:sldId id="494" r:id="rId5"/>
    <p:sldId id="942" r:id="rId6"/>
    <p:sldId id="943" r:id="rId7"/>
    <p:sldId id="1011" r:id="rId8"/>
    <p:sldId id="979" r:id="rId9"/>
    <p:sldId id="973" r:id="rId10"/>
    <p:sldId id="903" r:id="rId11"/>
    <p:sldId id="921" r:id="rId12"/>
    <p:sldId id="922" r:id="rId13"/>
    <p:sldId id="934" r:id="rId14"/>
    <p:sldId id="935" r:id="rId15"/>
    <p:sldId id="936" r:id="rId16"/>
    <p:sldId id="937" r:id="rId17"/>
    <p:sldId id="938" r:id="rId18"/>
    <p:sldId id="939" r:id="rId19"/>
    <p:sldId id="905" r:id="rId20"/>
    <p:sldId id="582" r:id="rId21"/>
    <p:sldId id="941" r:id="rId22"/>
    <p:sldId id="976" r:id="rId23"/>
    <p:sldId id="978" r:id="rId24"/>
    <p:sldId id="885" r:id="rId25"/>
    <p:sldId id="305" r:id="rId26"/>
    <p:sldId id="308" r:id="rId27"/>
    <p:sldId id="992" r:id="rId28"/>
    <p:sldId id="1017" r:id="rId29"/>
    <p:sldId id="818" r:id="rId30"/>
    <p:sldId id="1021" r:id="rId31"/>
    <p:sldId id="1020" r:id="rId32"/>
    <p:sldId id="954" r:id="rId33"/>
    <p:sldId id="499" r:id="rId34"/>
    <p:sldId id="595" r:id="rId35"/>
    <p:sldId id="977" r:id="rId36"/>
    <p:sldId id="347" r:id="rId37"/>
    <p:sldId id="599" r:id="rId38"/>
    <p:sldId id="906" r:id="rId39"/>
    <p:sldId id="902" r:id="rId40"/>
    <p:sldId id="598" r:id="rId41"/>
    <p:sldId id="886" r:id="rId42"/>
    <p:sldId id="989" r:id="rId43"/>
    <p:sldId id="887" r:id="rId44"/>
    <p:sldId id="888" r:id="rId45"/>
    <p:sldId id="985" r:id="rId46"/>
    <p:sldId id="549" r:id="rId47"/>
    <p:sldId id="956" r:id="rId48"/>
    <p:sldId id="1012" r:id="rId49"/>
    <p:sldId id="997" r:id="rId50"/>
    <p:sldId id="957" r:id="rId51"/>
    <p:sldId id="958" r:id="rId52"/>
    <p:sldId id="959" r:id="rId53"/>
    <p:sldId id="980" r:id="rId54"/>
    <p:sldId id="868" r:id="rId55"/>
    <p:sldId id="1018" r:id="rId56"/>
    <p:sldId id="1008" r:id="rId57"/>
    <p:sldId id="603" r:id="rId58"/>
    <p:sldId id="866" r:id="rId59"/>
    <p:sldId id="1013" r:id="rId60"/>
    <p:sldId id="961" r:id="rId61"/>
    <p:sldId id="962" r:id="rId62"/>
    <p:sldId id="999" r:id="rId63"/>
    <p:sldId id="964" r:id="rId64"/>
    <p:sldId id="1001" r:id="rId65"/>
    <p:sldId id="981" r:id="rId66"/>
    <p:sldId id="893" r:id="rId67"/>
    <p:sldId id="1006" r:id="rId68"/>
    <p:sldId id="1007" r:id="rId69"/>
    <p:sldId id="644" r:id="rId70"/>
    <p:sldId id="645" r:id="rId71"/>
    <p:sldId id="367" r:id="rId72"/>
    <p:sldId id="894" r:id="rId73"/>
    <p:sldId id="987" r:id="rId74"/>
    <p:sldId id="975" r:id="rId75"/>
    <p:sldId id="895" r:id="rId76"/>
    <p:sldId id="342" r:id="rId77"/>
    <p:sldId id="652" r:id="rId78"/>
    <p:sldId id="646" r:id="rId79"/>
    <p:sldId id="647" r:id="rId80"/>
    <p:sldId id="896" r:id="rId81"/>
    <p:sldId id="1014" r:id="rId82"/>
    <p:sldId id="965" r:id="rId83"/>
    <p:sldId id="966" r:id="rId84"/>
    <p:sldId id="967" r:id="rId85"/>
    <p:sldId id="982" r:id="rId86"/>
    <p:sldId id="926" r:id="rId87"/>
    <p:sldId id="729" r:id="rId88"/>
    <p:sldId id="730" r:id="rId89"/>
    <p:sldId id="993" r:id="rId90"/>
    <p:sldId id="898" r:id="rId91"/>
    <p:sldId id="899" r:id="rId92"/>
    <p:sldId id="919" r:id="rId93"/>
    <p:sldId id="988" r:id="rId94"/>
    <p:sldId id="900" r:id="rId95"/>
    <p:sldId id="621" r:id="rId96"/>
    <p:sldId id="368" r:id="rId97"/>
    <p:sldId id="404" r:id="rId98"/>
    <p:sldId id="372" r:id="rId99"/>
    <p:sldId id="871" r:id="rId100"/>
    <p:sldId id="405" r:id="rId101"/>
    <p:sldId id="419" r:id="rId102"/>
    <p:sldId id="619" r:id="rId103"/>
    <p:sldId id="882" r:id="rId104"/>
    <p:sldId id="622" r:id="rId105"/>
    <p:sldId id="1015" r:id="rId106"/>
    <p:sldId id="969" r:id="rId107"/>
    <p:sldId id="1003" r:id="rId108"/>
    <p:sldId id="970" r:id="rId109"/>
    <p:sldId id="972" r:id="rId110"/>
    <p:sldId id="983" r:id="rId111"/>
    <p:sldId id="326" r:id="rId112"/>
    <p:sldId id="508" r:id="rId113"/>
    <p:sldId id="984" r:id="rId114"/>
    <p:sldId id="991" r:id="rId115"/>
    <p:sldId id="990" r:id="rId116"/>
    <p:sldId id="1019" r:id="rId117"/>
    <p:sldId id="994" r:id="rId118"/>
    <p:sldId id="513" r:id="rId119"/>
    <p:sldId id="951" r:id="rId120"/>
  </p:sldIdLst>
  <p:sldSz cx="12192000" cy="6858000"/>
  <p:notesSz cx="6858000" cy="9144000"/>
  <p:custDataLst>
    <p:tags r:id="rId1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Lee" initials="AL" lastIdx="1" clrIdx="0">
    <p:extLst>
      <p:ext uri="{19B8F6BF-5375-455C-9EA6-DF929625EA0E}">
        <p15:presenceInfo xmlns:p15="http://schemas.microsoft.com/office/powerpoint/2012/main" userId="f63e5a5e906da8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05" autoAdjust="0"/>
    <p:restoredTop sz="58592" autoAdjust="0"/>
  </p:normalViewPr>
  <p:slideViewPr>
    <p:cSldViewPr snapToGrid="0" showGuides="1">
      <p:cViewPr varScale="1">
        <p:scale>
          <a:sx n="52" d="100"/>
          <a:sy n="52" d="100"/>
        </p:scale>
        <p:origin x="132" y="54"/>
      </p:cViewPr>
      <p:guideLst>
        <p:guide orient="horz" pos="2160"/>
        <p:guide pos="3840"/>
      </p:guideLst>
    </p:cSldViewPr>
  </p:slideViewPr>
  <p:outlineViewPr>
    <p:cViewPr>
      <p:scale>
        <a:sx n="33" d="100"/>
        <a:sy n="33" d="100"/>
      </p:scale>
      <p:origin x="0" y="-1698"/>
    </p:cViewPr>
  </p:outlineViewPr>
  <p:notesTextViewPr>
    <p:cViewPr>
      <p:scale>
        <a:sx n="1" d="1"/>
        <a:sy n="1" d="1"/>
      </p:scale>
      <p:origin x="0" y="0"/>
    </p:cViewPr>
  </p:notesTextViewPr>
  <p:sorterViewPr>
    <p:cViewPr>
      <p:scale>
        <a:sx n="100" d="100"/>
        <a:sy n="100" d="100"/>
      </p:scale>
      <p:origin x="0" y="-34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commentAuthors" Target="commentAuthors.xml"/><Relationship Id="rId128" Type="http://schemas.microsoft.com/office/2016/11/relationships/changesInfo" Target="changesInfos/changesInfo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ihara" userId="83707144-2d56-4bd5-8c3d-26bd5a624084" providerId="ADAL" clId="{09CCF294-2776-47CB-AF84-EFAC8A8926C6}"/>
    <pc:docChg chg="custSel modSld replTag">
      <pc:chgData name="Karen Mihara" userId="83707144-2d56-4bd5-8c3d-26bd5a624084" providerId="ADAL" clId="{09CCF294-2776-47CB-AF84-EFAC8A8926C6}" dt="2024-08-01T17:59:36.602" v="6" actId="1076"/>
      <pc:docMkLst>
        <pc:docMk/>
      </pc:docMkLst>
      <pc:sldChg chg="modSp mod replTag delTag">
        <pc:chgData name="Karen Mihara" userId="83707144-2d56-4bd5-8c3d-26bd5a624084" providerId="ADAL" clId="{09CCF294-2776-47CB-AF84-EFAC8A8926C6}" dt="2024-08-01T17:59:36.602" v="6" actId="1076"/>
        <pc:sldMkLst>
          <pc:docMk/>
          <pc:sldMk cId="1266380851" sldId="973"/>
        </pc:sldMkLst>
        <pc:spChg chg="mod">
          <ac:chgData name="Karen Mihara" userId="83707144-2d56-4bd5-8c3d-26bd5a624084" providerId="ADAL" clId="{09CCF294-2776-47CB-AF84-EFAC8A8926C6}" dt="2024-08-01T17:59:36.602" v="6" actId="1076"/>
          <ac:spMkLst>
            <pc:docMk/>
            <pc:sldMk cId="1266380851" sldId="973"/>
            <ac:spMk id="2" creationId="{F17B1103-001B-11D1-B5B9-57CB8AAB8CB2}"/>
          </ac:spMkLst>
        </pc:spChg>
      </pc:sldChg>
      <pc:sldChg chg="replTag">
        <pc:chgData name="Karen Mihara" userId="83707144-2d56-4bd5-8c3d-26bd5a624084" providerId="ADAL" clId="{09CCF294-2776-47CB-AF84-EFAC8A8926C6}" dt="2024-08-01T17:59:09.792" v="1"/>
        <pc:sldMkLst>
          <pc:docMk/>
          <pc:sldMk cId="0" sldId="10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7146E-0AF4-4A0A-8538-E91DA3C68DDF}"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9539F-BB84-4608-BFC6-54DBB04756EB}" type="slidenum">
              <a:rPr lang="en-US" smtClean="0"/>
              <a:t>‹#›</a:t>
            </a:fld>
            <a:endParaRPr lang="en-US"/>
          </a:p>
        </p:txBody>
      </p:sp>
    </p:spTree>
    <p:extLst>
      <p:ext uri="{BB962C8B-B14F-4D97-AF65-F5344CB8AC3E}">
        <p14:creationId xmlns:p14="http://schemas.microsoft.com/office/powerpoint/2010/main" val="219301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18115" name="Notes Placeholder 2"/>
          <p:cNvSpPr>
            <a:spLocks noGrp="1"/>
          </p:cNvSpPr>
          <p:nvPr>
            <p:ph type="body" idx="1"/>
          </p:nvPr>
        </p:nvSpPr>
        <p:spPr>
          <a:noFill/>
          <a:ln/>
        </p:spPr>
        <p:txBody>
          <a:bodyPr/>
          <a:lstStyle/>
          <a:p>
            <a:pPr eaLnBrk="1" hangingPunct="1"/>
            <a:r>
              <a:rPr lang="en-US" dirty="0"/>
              <a:t>For officiating 6U, 7U, and 8U. </a:t>
            </a:r>
          </a:p>
        </p:txBody>
      </p:sp>
      <p:sp>
        <p:nvSpPr>
          <p:cNvPr id="21811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9E386-9413-4490-A807-F45BF855958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08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Players learn to play soccer by being on the field, not by sitting on the bench. That is why AYSO mandates that every player is required to play at least half a game.</a:t>
            </a:r>
          </a:p>
          <a:p>
            <a:endParaRPr lang="en-US" dirty="0"/>
          </a:p>
          <a:p>
            <a:r>
              <a:rPr lang="en-US" dirty="0"/>
              <a:t>Source: AYSO National Rules &amp; Regulations</a:t>
            </a:r>
          </a:p>
          <a:p>
            <a:endParaRPr lang="en-US" dirty="0"/>
          </a:p>
          <a:p>
            <a:r>
              <a:rPr lang="en-US" dirty="0"/>
              <a:t>(Some regions increase the requirement to three-quarters of a game.)</a:t>
            </a:r>
          </a:p>
          <a:p>
            <a:endParaRPr lang="en-US" dirty="0"/>
          </a:p>
          <a:p>
            <a:r>
              <a:rPr lang="en-US" dirty="0"/>
              <a:t>If there is a question on an exam about this, the answer is half a game.</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5510CE-7F38-4F36-BB02-4BB6D295E21A}"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795051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For simplicity, round 4.5 yards to 5 yards.</a:t>
            </a:r>
          </a:p>
        </p:txBody>
      </p:sp>
      <p:sp>
        <p:nvSpPr>
          <p:cNvPr id="274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2F6597-148A-4C9D-AC9F-290433BDD8D3}" type="slidenum">
              <a:rPr lang="en-US" smtClean="0">
                <a:solidFill>
                  <a:prstClr val="black"/>
                </a:solidFill>
                <a:latin typeface="Arial" pitchFamily="34" charset="0"/>
              </a:rPr>
              <a:pPr>
                <a:defRPr/>
              </a:pPr>
              <a:t>101</a:t>
            </a:fld>
            <a:endParaRPr lang="en-US" dirty="0">
              <a:solidFill>
                <a:prstClr val="black"/>
              </a:solidFill>
              <a:latin typeface="Arial" pitchFamily="34" charset="0"/>
            </a:endParaRPr>
          </a:p>
        </p:txBody>
      </p:sp>
    </p:spTree>
    <p:extLst>
      <p:ext uri="{BB962C8B-B14F-4D97-AF65-F5344CB8AC3E}">
        <p14:creationId xmlns:p14="http://schemas.microsoft.com/office/powerpoint/2010/main" val="7468403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74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F6597-148A-4C9D-AC9F-290433BDD8D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426490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96C1D4-42C9-4176-83E0-DB962EF1240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553740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71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B7FC9-B4B1-4DF1-A823-C73C9AB1AE5A}"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56715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1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B7FC9-B4B1-4DF1-A823-C73C9AB1AE5A}"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01978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6AEE2-C7E7-4E4F-B33E-080561F62B56}"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588534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6AEE2-C7E7-4E4F-B33E-080561F62B56}"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87071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108</a:t>
            </a:fld>
            <a:endParaRPr lang="en-US" dirty="0">
              <a:solidFill>
                <a:prstClr val="black"/>
              </a:solidFill>
              <a:latin typeface="Arial" pitchFamily="34" charset="0"/>
            </a:endParaRPr>
          </a:p>
        </p:txBody>
      </p:sp>
    </p:spTree>
    <p:extLst>
      <p:ext uri="{BB962C8B-B14F-4D97-AF65-F5344CB8AC3E}">
        <p14:creationId xmlns:p14="http://schemas.microsoft.com/office/powerpoint/2010/main" val="24733700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78A3A7-88A8-462B-8F63-44B45D4BB7E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119606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A113C6-40D3-4AAE-A834-421B8973DF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50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idea of “everyone playing” also applies to persons with physical or mental disabilities. This can be seen in AYSO’s EPIC program. EPIC stands for Everyone Plays In our Communities. Players who need help on the field have “buddies” with them. Buddies are typically youth players who have been trained to perform this role.</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5510CE-7F38-4F36-BB02-4BB6D295E21A}"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457044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111</a:t>
            </a:fld>
            <a:endParaRPr lang="en-US" dirty="0">
              <a:solidFill>
                <a:prstClr val="black"/>
              </a:solidFill>
              <a:latin typeface="Arial" pitchFamily="34" charset="0"/>
            </a:endParaRPr>
          </a:p>
        </p:txBody>
      </p:sp>
    </p:spTree>
    <p:extLst>
      <p:ext uri="{BB962C8B-B14F-4D97-AF65-F5344CB8AC3E}">
        <p14:creationId xmlns:p14="http://schemas.microsoft.com/office/powerpoint/2010/main" val="8464448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NOTE: this is general overview. See next slide for details about when to blow whistle and what the arm signals are.</a:t>
            </a:r>
          </a:p>
          <a:p>
            <a:endParaRPr lang="en-US" dirty="0"/>
          </a:p>
          <a:p>
            <a:r>
              <a:rPr lang="en-US" dirty="0"/>
              <a:t>Referees have three tools for communication:  whistle, arm signals, and voice. Use all to help players know what to do. Verbal instruction is important because players are not familiar with what a whistle means, arm signals, reasons for stopping the game, and how to restart the game. You need to be their teacher. You’ll probably need to explain everything many times!</a:t>
            </a:r>
          </a:p>
          <a:p>
            <a:endParaRPr lang="en-US" dirty="0"/>
          </a:p>
          <a:p>
            <a:r>
              <a:rPr lang="en-US" dirty="0"/>
              <a:t>Ball management:</a:t>
            </a:r>
          </a:p>
          <a:p>
            <a:r>
              <a:rPr lang="en-US" dirty="0"/>
              <a:t>Teach players to retrieve the ball when it has left the field or when the ball needs to be placed in a certain location for a restart. Train the players to do this instead of doing it yourself.</a:t>
            </a:r>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78A3A7-88A8-462B-8F63-44B45D4BB7E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625157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See handout.</a:t>
            </a:r>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78A3A7-88A8-462B-8F63-44B45D4BB7E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230593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78A3A7-88A8-462B-8F63-44B45D4BB7E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803783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78A3A7-88A8-462B-8F63-44B45D4BB7E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2373481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02755" name="Notes Placeholder 2"/>
          <p:cNvSpPr>
            <a:spLocks noGrp="1"/>
          </p:cNvSpPr>
          <p:nvPr>
            <p:ph type="body" idx="1"/>
          </p:nvPr>
        </p:nvSpPr>
        <p:spPr>
          <a:noFill/>
          <a:ln/>
        </p:spPr>
        <p:txBody>
          <a:bodyPr/>
          <a:lstStyle/>
          <a:p>
            <a:pPr eaLnBrk="1" hangingPunct="1"/>
            <a:endParaRPr lang="en-US"/>
          </a:p>
        </p:txBody>
      </p:sp>
      <p:sp>
        <p:nvSpPr>
          <p:cNvPr id="202756" name="Slide Number Placeholder 3"/>
          <p:cNvSpPr>
            <a:spLocks noGrp="1"/>
          </p:cNvSpPr>
          <p:nvPr>
            <p:ph type="sldNum" sz="quarter" idx="5"/>
          </p:nvPr>
        </p:nvSpPr>
        <p:spPr>
          <a:noFill/>
        </p:spPr>
        <p:txBody>
          <a:bodyPr/>
          <a:lstStyle/>
          <a:p>
            <a:fld id="{C6A4E8E5-A924-46D3-9331-1FBCADD4E978}" type="slidenum">
              <a:rPr lang="en-US">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31552559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02755" name="Notes Placeholder 2"/>
          <p:cNvSpPr>
            <a:spLocks noGrp="1"/>
          </p:cNvSpPr>
          <p:nvPr>
            <p:ph type="body" idx="1"/>
          </p:nvPr>
        </p:nvSpPr>
        <p:spPr>
          <a:noFill/>
          <a:ln/>
        </p:spPr>
        <p:txBody>
          <a:bodyPr/>
          <a:lstStyle/>
          <a:p>
            <a:pPr eaLnBrk="1" hangingPunct="1"/>
            <a:endParaRPr lang="en-US" dirty="0"/>
          </a:p>
        </p:txBody>
      </p:sp>
      <p:sp>
        <p:nvSpPr>
          <p:cNvPr id="202756" name="Slide Number Placeholder 3"/>
          <p:cNvSpPr>
            <a:spLocks noGrp="1"/>
          </p:cNvSpPr>
          <p:nvPr>
            <p:ph type="sldNum" sz="quarter" idx="5"/>
          </p:nvPr>
        </p:nvSpPr>
        <p:spPr>
          <a:noFill/>
        </p:spPr>
        <p:txBody>
          <a:bodyPr/>
          <a:lstStyle/>
          <a:p>
            <a:fld id="{C6A4E8E5-A924-46D3-9331-1FBCADD4E978}" type="slidenum">
              <a:rPr lang="en-US">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300296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5483B5-2CE5-41D4-B651-1E5CDFA1F0A5}" type="slidenum">
              <a:rPr lang="en-US" smtClean="0">
                <a:solidFill>
                  <a:prstClr val="black"/>
                </a:solidFill>
                <a:latin typeface="Arial" pitchFamily="34" charset="0"/>
              </a:rPr>
              <a:pPr>
                <a:defRPr/>
              </a:pPr>
              <a:t>12</a:t>
            </a:fld>
            <a:endParaRPr lang="en-US" dirty="0">
              <a:solidFill>
                <a:prstClr val="black"/>
              </a:solidFill>
              <a:latin typeface="Arial" pitchFamily="34" charset="0"/>
            </a:endParaRPr>
          </a:p>
        </p:txBody>
      </p:sp>
    </p:spTree>
    <p:extLst>
      <p:ext uri="{BB962C8B-B14F-4D97-AF65-F5344CB8AC3E}">
        <p14:creationId xmlns:p14="http://schemas.microsoft.com/office/powerpoint/2010/main" val="75139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F54F53-FDA2-4A17-8063-D81FC07C922D}" type="slidenum">
              <a:rPr lang="en-US" smtClean="0">
                <a:solidFill>
                  <a:prstClr val="black"/>
                </a:solidFill>
                <a:latin typeface="Arial" pitchFamily="34" charset="0"/>
              </a:rPr>
              <a:pPr>
                <a:defRPr/>
              </a:pPr>
              <a:t>13</a:t>
            </a:fld>
            <a:endParaRPr lang="en-US" dirty="0">
              <a:solidFill>
                <a:prstClr val="black"/>
              </a:solidFill>
              <a:latin typeface="Arial" pitchFamily="34" charset="0"/>
            </a:endParaRPr>
          </a:p>
        </p:txBody>
      </p:sp>
    </p:spTree>
    <p:extLst>
      <p:ext uri="{BB962C8B-B14F-4D97-AF65-F5344CB8AC3E}">
        <p14:creationId xmlns:p14="http://schemas.microsoft.com/office/powerpoint/2010/main" val="339462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AYSO believes that encouraging players is the best way to help them be better motivated, better skilled, and get the most enjoyment.</a:t>
            </a:r>
          </a:p>
          <a:p>
            <a:endParaRPr lang="en-US" dirty="0"/>
          </a:p>
          <a:p>
            <a:r>
              <a:rPr lang="en-US" dirty="0"/>
              <a:t>We expect coaches to be positive in all their interactions with players.</a:t>
            </a:r>
          </a:p>
          <a:p>
            <a:endParaRPr lang="en-US" dirty="0"/>
          </a:p>
          <a:p>
            <a:r>
              <a:rPr lang="en-US" dirty="0"/>
              <a:t>A way to remember how coaches are to behave is in the acronym PIG.</a:t>
            </a:r>
          </a:p>
          <a:p>
            <a:endParaRPr lang="en-US" dirty="0"/>
          </a:p>
          <a:p>
            <a:pPr algn="l"/>
            <a:r>
              <a:rPr lang="en-US" dirty="0"/>
              <a:t>Background: The idea of PIG came directly from wording in the AYSO National Rules &amp; Regulations, but the wording has been modified and now says: “</a:t>
            </a:r>
            <a:r>
              <a:rPr lang="en-US" sz="1800" b="0" i="0" u="none" strike="noStrike" baseline="0" dirty="0">
                <a:latin typeface="Calibri-Light"/>
              </a:rPr>
              <a:t>It shall also be the duty of each coach to: ...Limit his/her sideline participation during AYSO matches to comments that are positive and/or encouraging, with limited supportive instruction.</a:t>
            </a:r>
            <a:r>
              <a:rPr lang="en-US" dirty="0"/>
              <a:t>”</a:t>
            </a:r>
          </a:p>
          <a:p>
            <a:endParaRPr lang="en-US" dirty="0"/>
          </a:p>
          <a:p>
            <a:endParaRPr lang="en-US" dirty="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E69C75-6ED0-4662-A3A0-6CF563B0378E}" type="slidenum">
              <a:rPr lang="en-US" smtClean="0">
                <a:solidFill>
                  <a:prstClr val="black"/>
                </a:solidFill>
                <a:latin typeface="Arial" pitchFamily="34" charset="0"/>
              </a:rPr>
              <a:pPr>
                <a:def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345005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AYSO participants are expect to show respect, regardless if they have won a game or lost a game. Everyone deserves to be treated with respect, no matter what role they play. This includes coaches, players, spectators, and referees.</a:t>
            </a:r>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3D065A-4F98-4A28-8722-04BDADB05394}" type="slidenum">
              <a:rPr lang="en-US" smtClean="0">
                <a:solidFill>
                  <a:prstClr val="black"/>
                </a:solidFill>
                <a:latin typeface="Arial" pitchFamily="34" charset="0"/>
              </a:rPr>
              <a:pPr>
                <a:defRPr/>
              </a:pPr>
              <a:t>15</a:t>
            </a:fld>
            <a:endParaRPr lang="en-US" dirty="0">
              <a:solidFill>
                <a:prstClr val="black"/>
              </a:solidFill>
              <a:latin typeface="Arial" pitchFamily="34" charset="0"/>
            </a:endParaRPr>
          </a:p>
        </p:txBody>
      </p:sp>
    </p:spTree>
    <p:extLst>
      <p:ext uri="{BB962C8B-B14F-4D97-AF65-F5344CB8AC3E}">
        <p14:creationId xmlns:p14="http://schemas.microsoft.com/office/powerpoint/2010/main" val="43201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AYSO expects that we should help players to become better, whether a player is 6 years old or 16 years old.</a:t>
            </a:r>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A33FAD6-5E5B-4F8E-BCA3-EF4310EEE31C}" type="slidenum">
              <a:rPr lang="en-US" smtClean="0">
                <a:solidFill>
                  <a:prstClr val="black"/>
                </a:solidFill>
                <a:latin typeface="Arial" pitchFamily="34" charset="0"/>
              </a:rPr>
              <a:pPr>
                <a:defRPr/>
              </a:pPr>
              <a:t>16</a:t>
            </a:fld>
            <a:endParaRPr lang="en-US" dirty="0">
              <a:solidFill>
                <a:prstClr val="black"/>
              </a:solidFill>
              <a:latin typeface="Arial" pitchFamily="34" charset="0"/>
            </a:endParaRPr>
          </a:p>
        </p:txBody>
      </p:sp>
    </p:spTree>
    <p:extLst>
      <p:ext uri="{BB962C8B-B14F-4D97-AF65-F5344CB8AC3E}">
        <p14:creationId xmlns:p14="http://schemas.microsoft.com/office/powerpoint/2010/main" val="401559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Before showing the triangle, DISCUSS...</a:t>
            </a:r>
          </a:p>
          <a:p>
            <a:endParaRPr lang="en-US" dirty="0"/>
          </a:p>
          <a:p>
            <a:r>
              <a:rPr lang="en-US" dirty="0"/>
              <a:t>When you show up at a soccer match, you’ll see the two teams of players. Who else is there?</a:t>
            </a:r>
          </a:p>
          <a:p>
            <a:endParaRPr lang="en-US" dirty="0"/>
          </a:p>
          <a:p>
            <a:r>
              <a:rPr lang="en-US" dirty="0"/>
              <a:t>SHOW THE TRIANGLE</a:t>
            </a:r>
          </a:p>
          <a:p>
            <a:r>
              <a:rPr lang="en-US" dirty="0"/>
              <a:t>There is also an invisible team at every soccer match, a team that AYSO calls the “AYSO Team.” It consists of coaches, parents, and referees. The members of the team work together to assure that players have the best time at a game.</a:t>
            </a:r>
          </a:p>
          <a:p>
            <a:endParaRPr lang="en-US" dirty="0"/>
          </a:p>
          <a:p>
            <a:r>
              <a:rPr lang="en-US" dirty="0"/>
              <a:t>ASK and discuss: </a:t>
            </a:r>
          </a:p>
          <a:p>
            <a:r>
              <a:rPr lang="en-US" dirty="0"/>
              <a:t>At a game, what is the role of a coach? Role off the parents? Role of the referee?</a:t>
            </a:r>
          </a:p>
          <a:p>
            <a:endParaRPr lang="en-US" dirty="0"/>
          </a:p>
          <a:p>
            <a:r>
              <a:rPr lang="en-US" dirty="0"/>
              <a:t>A common saying is: “The coaches coach, the refs ref, and the parents cheer.” Then the kids will have the best time.</a:t>
            </a:r>
          </a:p>
          <a:p>
            <a:endParaRPr lang="en-US" dirty="0"/>
          </a:p>
          <a:p>
            <a:endParaRPr lang="en-US" dirty="0"/>
          </a:p>
          <a:p>
            <a:r>
              <a:rPr lang="en-US" dirty="0"/>
              <a:t>TRANSITION TO NEXT SLIDE:</a:t>
            </a:r>
          </a:p>
          <a:p>
            <a:r>
              <a:rPr lang="en-US" dirty="0"/>
              <a:t>What are rules that can help the AYSO Team function best?</a:t>
            </a:r>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3CD98-E015-4140-B1AD-EB6ADCE9A0A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5418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Here are things that can help the AYSO Team function well.  (No need to explain, except for “know your role.”)</a:t>
            </a:r>
          </a:p>
          <a:p>
            <a:endParaRPr lang="en-US" dirty="0"/>
          </a:p>
          <a:p>
            <a:endParaRPr lang="en-US" dirty="0"/>
          </a:p>
          <a:p>
            <a:r>
              <a:rPr lang="en-US" dirty="0"/>
              <a:t>KNOW YOUR ROLE: </a:t>
            </a:r>
          </a:p>
          <a:p>
            <a:pPr marL="171450" indent="-171450">
              <a:buFont typeface="Arial" panose="020B0604020202020204" pitchFamily="34" charset="0"/>
              <a:buChar char="•"/>
            </a:pPr>
            <a:r>
              <a:rPr lang="en-US" dirty="0"/>
              <a:t>Each team member has a certain role. Coaches have a certain role: PIE: Positive, Instructional, Encouraging. Parents have a certain role: cheer. And referees have a certain role: enforcing rules to ensure the game is safe, fair, and fun.</a:t>
            </a:r>
          </a:p>
          <a:p>
            <a:pPr marL="171450" indent="-171450">
              <a:buFont typeface="Arial" panose="020B0604020202020204" pitchFamily="34" charset="0"/>
              <a:buChar char="•"/>
            </a:pPr>
            <a:r>
              <a:rPr lang="en-US" dirty="0"/>
              <a:t>What happens if a coach or parent starts doing the referee’s job, especially if they criticize the referee’s decisions? DISCUSS. Confusion, chaos, disrespect.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Referees have the added job of helping coaches and parents stick to their roles. </a:t>
            </a:r>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463310-1F2D-4E59-8274-F3441AD6069C}" type="slidenum">
              <a:rPr lang="en-US" smtClean="0">
                <a:solidFill>
                  <a:prstClr val="black"/>
                </a:solidFill>
                <a:latin typeface="Arial" pitchFamily="34" charset="0"/>
              </a:rPr>
              <a:pPr>
                <a:defRPr/>
              </a:pPr>
              <a:t>18</a:t>
            </a:fld>
            <a:endParaRPr lang="en-US" dirty="0">
              <a:solidFill>
                <a:prstClr val="black"/>
              </a:solidFill>
              <a:latin typeface="Arial" pitchFamily="34" charset="0"/>
            </a:endParaRPr>
          </a:p>
        </p:txBody>
      </p:sp>
    </p:spTree>
    <p:extLst>
      <p:ext uri="{BB962C8B-B14F-4D97-AF65-F5344CB8AC3E}">
        <p14:creationId xmlns:p14="http://schemas.microsoft.com/office/powerpoint/2010/main" val="351831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WHY: Students need to know that AYSO is not making up the rules. </a:t>
            </a:r>
          </a:p>
          <a:p>
            <a:endParaRPr lang="en-US" dirty="0"/>
          </a:p>
          <a:p>
            <a:r>
              <a:rPr lang="en-US" dirty="0"/>
              <a:t>STATE: We use the same rules used throughout the world, but simplify them because we are working with youths, including many who have never played soccer before. The rule book is called the “Laws of the Game”; it contains what it calls “Laws.”</a:t>
            </a:r>
          </a:p>
          <a:p>
            <a:endParaRPr lang="en-US" dirty="0"/>
          </a:p>
          <a:p>
            <a:r>
              <a:rPr lang="en-US" dirty="0"/>
              <a:t>BACKGROUND: AYSO rule variations are documented in the AYSO National Rules &amp; Regulations. See the next slide for examples. Many variations are also documented in the “Small-sided matches” section of the AYSO Reference Book.</a:t>
            </a:r>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F2A1F0-3C11-4579-88CD-7A9FEF86B939}" type="slidenum">
              <a:rPr lang="en-US" smtClean="0">
                <a:solidFill>
                  <a:prstClr val="black"/>
                </a:solidFill>
                <a:latin typeface="Arial" pitchFamily="34" charset="0"/>
              </a:rPr>
              <a:pPr>
                <a:defRPr/>
              </a:pPr>
              <a:t>19</a:t>
            </a:fld>
            <a:endParaRPr lang="en-US" dirty="0">
              <a:solidFill>
                <a:prstClr val="black"/>
              </a:solidFill>
              <a:latin typeface="Arial" pitchFamily="34" charset="0"/>
            </a:endParaRPr>
          </a:p>
        </p:txBody>
      </p:sp>
    </p:spTree>
    <p:extLst>
      <p:ext uri="{BB962C8B-B14F-4D97-AF65-F5344CB8AC3E}">
        <p14:creationId xmlns:p14="http://schemas.microsoft.com/office/powerpoint/2010/main" val="30821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3f0f7b9cb9_0_0: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56" name="Google Shape;56;g23f0f7b9cb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Cover quickly. No need to explain anything.</a:t>
            </a:r>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F2A1F0-3C11-4579-88CD-7A9FEF86B939}" type="slidenum">
              <a:rPr lang="en-US" smtClean="0">
                <a:solidFill>
                  <a:prstClr val="black"/>
                </a:solidFill>
                <a:latin typeface="Arial" pitchFamily="34" charset="0"/>
              </a:rPr>
              <a:pPr>
                <a:defRPr/>
              </a:pPr>
              <a:t>20</a:t>
            </a:fld>
            <a:endParaRPr lang="en-US" dirty="0">
              <a:solidFill>
                <a:prstClr val="black"/>
              </a:solidFill>
              <a:latin typeface="Arial" pitchFamily="34" charset="0"/>
            </a:endParaRPr>
          </a:p>
        </p:txBody>
      </p:sp>
    </p:spTree>
    <p:extLst>
      <p:ext uri="{BB962C8B-B14F-4D97-AF65-F5344CB8AC3E}">
        <p14:creationId xmlns:p14="http://schemas.microsoft.com/office/powerpoint/2010/main" val="4097781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21</a:t>
            </a:fld>
            <a:endParaRPr lang="en-US" dirty="0">
              <a:solidFill>
                <a:prstClr val="black"/>
              </a:solidFill>
              <a:latin typeface="Arial" pitchFamily="34" charset="0"/>
            </a:endParaRPr>
          </a:p>
        </p:txBody>
      </p:sp>
    </p:spTree>
    <p:extLst>
      <p:ext uri="{BB962C8B-B14F-4D97-AF65-F5344CB8AC3E}">
        <p14:creationId xmlns:p14="http://schemas.microsoft.com/office/powerpoint/2010/main" val="211273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28865E-DD4B-4F6C-BAAD-2845C9A57D80}" type="slidenum">
              <a:rPr lang="en-US" smtClean="0">
                <a:latin typeface="Arial" pitchFamily="34" charset="0"/>
              </a:rPr>
              <a:pPr>
                <a:defRPr/>
              </a:pPr>
              <a:t>22</a:t>
            </a:fld>
            <a:endParaRPr lang="en-US" dirty="0">
              <a:latin typeface="Arial" pitchFamily="34" charset="0"/>
            </a:endParaRPr>
          </a:p>
        </p:txBody>
      </p:sp>
    </p:spTree>
    <p:extLst>
      <p:ext uri="{BB962C8B-B14F-4D97-AF65-F5344CB8AC3E}">
        <p14:creationId xmlns:p14="http://schemas.microsoft.com/office/powerpoint/2010/main" val="118579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this slide and the next, ask questions of the students (many or most of whom are parents of 6-8U players):</a:t>
            </a:r>
          </a:p>
          <a:p>
            <a:endParaRPr lang="en-US" altLang="en-US" dirty="0"/>
          </a:p>
          <a:p>
            <a:r>
              <a:rPr lang="en-US" altLang="en-US" dirty="0"/>
              <a:t>Examples:</a:t>
            </a:r>
          </a:p>
          <a:p>
            <a:pPr marL="171450" indent="-171450">
              <a:buFont typeface="Arial" panose="020B0604020202020204" pitchFamily="34" charset="0"/>
              <a:buChar char="•"/>
            </a:pPr>
            <a:r>
              <a:rPr lang="en-US" altLang="en-US" dirty="0"/>
              <a:t>How coordinated are 6 year olds?</a:t>
            </a:r>
          </a:p>
          <a:p>
            <a:pPr marL="171450" indent="-171450">
              <a:buFont typeface="Arial" panose="020B0604020202020204" pitchFamily="34" charset="0"/>
              <a:buChar char="•"/>
            </a:pPr>
            <a:r>
              <a:rPr lang="en-US" altLang="en-US" dirty="0"/>
              <a:t>What’s their energy like? High? Low?</a:t>
            </a:r>
          </a:p>
          <a:p>
            <a:pPr marL="171450" indent="-171450">
              <a:buFont typeface="Arial" panose="020B0604020202020204" pitchFamily="34" charset="0"/>
              <a:buChar char="•"/>
            </a:pPr>
            <a:r>
              <a:rPr lang="en-US" altLang="en-US" dirty="0"/>
              <a:t>What’s their attention span?</a:t>
            </a:r>
          </a:p>
          <a:p>
            <a:pPr marL="171450" indent="-171450">
              <a:buFont typeface="Arial" panose="020B0604020202020204" pitchFamily="34" charset="0"/>
              <a:buChar char="•"/>
            </a:pPr>
            <a:r>
              <a:rPr lang="en-US" altLang="en-US" dirty="0"/>
              <a:t>What are their moods like?</a:t>
            </a:r>
          </a:p>
          <a:p>
            <a:pPr marL="171450" indent="-171450">
              <a:buFont typeface="Arial" panose="020B0604020202020204" pitchFamily="34" charset="0"/>
              <a:buChar char="•"/>
            </a:pPr>
            <a:r>
              <a:rPr lang="en-US" altLang="en-US" dirty="0"/>
              <a:t>How aware are they of their own safety and abilities?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87563-6BE0-43F2-8628-FF92F95E11BC}" type="slidenum">
              <a:rPr lang="en-US" altLang="en-US" smtClean="0"/>
              <a:pPr/>
              <a:t>23</a:t>
            </a:fld>
            <a:endParaRPr lang="en-US" altLang="en-US"/>
          </a:p>
        </p:txBody>
      </p:sp>
    </p:spTree>
    <p:extLst>
      <p:ext uri="{BB962C8B-B14F-4D97-AF65-F5344CB8AC3E}">
        <p14:creationId xmlns:p14="http://schemas.microsoft.com/office/powerpoint/2010/main" val="186489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How different are 7-8 year olds compared to 6 year olds?</a:t>
            </a:r>
          </a:p>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309BCE-612C-4553-B1FC-B3B7094F8761}" type="slidenum">
              <a:rPr lang="en-US" altLang="en-US" smtClean="0"/>
              <a:pPr/>
              <a:t>24</a:t>
            </a:fld>
            <a:endParaRPr lang="en-US" altLang="en-US"/>
          </a:p>
        </p:txBody>
      </p:sp>
    </p:spTree>
    <p:extLst>
      <p:ext uri="{BB962C8B-B14F-4D97-AF65-F5344CB8AC3E}">
        <p14:creationId xmlns:p14="http://schemas.microsoft.com/office/powerpoint/2010/main" val="3900102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Our audience is 6-8 year olds who are in their early years of development.</a:t>
            </a:r>
          </a:p>
          <a:p>
            <a:pPr marL="171450" indent="-171450">
              <a:buFont typeface="Arial" panose="020B0604020202020204" pitchFamily="34" charset="0"/>
              <a:buChar char="•"/>
            </a:pPr>
            <a:r>
              <a:rPr lang="en-US" altLang="en-US" dirty="0"/>
              <a:t>They have little to no experience playing soccer—they are not professional soccer players! They certainly don’t know the rules.</a:t>
            </a:r>
          </a:p>
          <a:p>
            <a:pPr marL="171450" indent="-171450">
              <a:buFont typeface="Arial" panose="020B0604020202020204" pitchFamily="34" charset="0"/>
              <a:buChar char="•"/>
            </a:pPr>
            <a:r>
              <a:rPr lang="en-US" altLang="en-US" dirty="0"/>
              <a:t>They have limited physical skills</a:t>
            </a:r>
          </a:p>
          <a:p>
            <a:pPr marL="171450" indent="-171450">
              <a:buFont typeface="Arial" panose="020B0604020202020204" pitchFamily="34" charset="0"/>
              <a:buChar char="•"/>
            </a:pPr>
            <a:r>
              <a:rPr lang="en-US" altLang="en-US" dirty="0"/>
              <a:t>Their endurance is limited</a:t>
            </a:r>
          </a:p>
          <a:p>
            <a:pPr marL="171450" indent="-171450">
              <a:buFont typeface="Arial" panose="020B0604020202020204" pitchFamily="34" charset="0"/>
              <a:buChar char="•"/>
            </a:pPr>
            <a:r>
              <a:rPr lang="en-US" altLang="en-US" dirty="0"/>
              <a:t>They have limited self-awareness of their physical abilities</a:t>
            </a:r>
          </a:p>
          <a:p>
            <a:pPr marL="171450" indent="-171450">
              <a:buFont typeface="Arial" panose="020B0604020202020204" pitchFamily="34" charset="0"/>
              <a:buChar char="•"/>
            </a:pPr>
            <a:r>
              <a:rPr lang="en-US" altLang="en-US" dirty="0"/>
              <a:t>Their enthusiasm can go up and down and is limited.</a:t>
            </a:r>
          </a:p>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309BCE-612C-4553-B1FC-B3B7094F8761}" type="slidenum">
              <a:rPr lang="en-US" altLang="en-US" smtClean="0"/>
              <a:pPr/>
              <a:t>25</a:t>
            </a:fld>
            <a:endParaRPr lang="en-US" altLang="en-US"/>
          </a:p>
        </p:txBody>
      </p:sp>
    </p:spTree>
    <p:extLst>
      <p:ext uri="{BB962C8B-B14F-4D97-AF65-F5344CB8AC3E}">
        <p14:creationId xmlns:p14="http://schemas.microsoft.com/office/powerpoint/2010/main" val="107463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A0C79-F669-4EFC-B825-18DEB701789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7063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job of a referee can summarized in 3 words:</a:t>
            </a:r>
          </a:p>
          <a:p>
            <a:pPr marL="171450" indent="-171450">
              <a:buFont typeface="Arial" panose="020B0604020202020204" pitchFamily="34" charset="0"/>
              <a:buChar char="•"/>
            </a:pPr>
            <a:r>
              <a:rPr lang="en-US" dirty="0"/>
              <a:t>First, their job is to assure the game is SAFE.</a:t>
            </a:r>
          </a:p>
          <a:p>
            <a:pPr marL="171450" indent="-171450">
              <a:buFont typeface="Arial" panose="020B0604020202020204" pitchFamily="34" charset="0"/>
              <a:buChar char="•"/>
            </a:pPr>
            <a:r>
              <a:rPr lang="en-US" dirty="0"/>
              <a:t>Second, they assure the game is FAIR by enforcing rules.</a:t>
            </a:r>
          </a:p>
          <a:p>
            <a:pPr marL="171450" indent="-171450">
              <a:buFont typeface="Arial" panose="020B0604020202020204" pitchFamily="34" charset="0"/>
              <a:buChar char="•"/>
            </a:pPr>
            <a:r>
              <a:rPr lang="en-US" dirty="0"/>
              <a:t>If the game is safe and fair, the players will have the best chance of having FUN.</a:t>
            </a:r>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4EFDFE-7472-4D0F-99E0-0457EF28D353}" type="slidenum">
              <a:rPr lang="en-US" smtClean="0">
                <a:latin typeface="Arial" pitchFamily="34" charset="0"/>
              </a:rPr>
              <a:pPr>
                <a:defRPr/>
              </a:pPr>
              <a:t>27</a:t>
            </a:fld>
            <a:endParaRPr lang="en-US" dirty="0">
              <a:latin typeface="Arial" pitchFamily="34" charset="0"/>
            </a:endParaRPr>
          </a:p>
        </p:txBody>
      </p:sp>
    </p:spTree>
    <p:extLst>
      <p:ext uri="{BB962C8B-B14F-4D97-AF65-F5344CB8AC3E}">
        <p14:creationId xmlns:p14="http://schemas.microsoft.com/office/powerpoint/2010/main" val="372293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job of a referee can summarized in 3 words:</a:t>
            </a:r>
          </a:p>
          <a:p>
            <a:pPr marL="171450" indent="-171450">
              <a:buFont typeface="Arial" panose="020B0604020202020204" pitchFamily="34" charset="0"/>
              <a:buChar char="•"/>
            </a:pPr>
            <a:r>
              <a:rPr lang="en-US" dirty="0"/>
              <a:t>First, their job is to assure the game is SAFE.</a:t>
            </a:r>
          </a:p>
          <a:p>
            <a:pPr marL="171450" indent="-171450">
              <a:buFont typeface="Arial" panose="020B0604020202020204" pitchFamily="34" charset="0"/>
              <a:buChar char="•"/>
            </a:pPr>
            <a:r>
              <a:rPr lang="en-US" dirty="0"/>
              <a:t>Second, they assure the game is FAIR by enforcing rules.</a:t>
            </a:r>
          </a:p>
          <a:p>
            <a:pPr marL="171450" indent="-171450">
              <a:buFont typeface="Arial" panose="020B0604020202020204" pitchFamily="34" charset="0"/>
              <a:buChar char="•"/>
            </a:pPr>
            <a:r>
              <a:rPr lang="en-US" dirty="0"/>
              <a:t>If the game is safe and fair, the players will have the best chance of having FUN.</a:t>
            </a:r>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4EFDFE-7472-4D0F-99E0-0457EF28D353}" type="slidenum">
              <a:rPr lang="en-US" smtClean="0">
                <a:latin typeface="Arial" pitchFamily="34" charset="0"/>
              </a:rPr>
              <a:pPr>
                <a:defRPr/>
              </a:pPr>
              <a:t>28</a:t>
            </a:fld>
            <a:endParaRPr lang="en-US" dirty="0">
              <a:latin typeface="Arial" pitchFamily="34" charset="0"/>
            </a:endParaRPr>
          </a:p>
        </p:txBody>
      </p:sp>
    </p:spTree>
    <p:extLst>
      <p:ext uri="{BB962C8B-B14F-4D97-AF65-F5344CB8AC3E}">
        <p14:creationId xmlns:p14="http://schemas.microsoft.com/office/powerpoint/2010/main" val="30513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24EFDFE-7472-4D0F-99E0-0457EF28D353}" type="slidenum">
              <a:rPr lang="en-US" smtClean="0">
                <a:latin typeface="Arial" pitchFamily="34" charset="0"/>
              </a:rPr>
              <a:pPr>
                <a:defRPr/>
              </a:pPr>
              <a:t>29</a:t>
            </a:fld>
            <a:endParaRPr lang="en-US" dirty="0">
              <a:latin typeface="Arial" pitchFamily="34" charset="0"/>
            </a:endParaRPr>
          </a:p>
        </p:txBody>
      </p:sp>
    </p:spTree>
    <p:extLst>
      <p:ext uri="{BB962C8B-B14F-4D97-AF65-F5344CB8AC3E}">
        <p14:creationId xmlns:p14="http://schemas.microsoft.com/office/powerpoint/2010/main" val="269880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3f0f7b9cb9_0_6: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63" name="Google Shape;63;g23f0f7b9cb9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0427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do not show the bullet points until after the following discussion:</a:t>
            </a:r>
          </a:p>
          <a:p>
            <a:endParaRPr lang="en-US" altLang="en-US" dirty="0"/>
          </a:p>
          <a:p>
            <a:pPr marL="171450" indent="-171450">
              <a:buFont typeface="Arial" panose="020B0604020202020204" pitchFamily="34" charset="0"/>
              <a:buChar char="•"/>
            </a:pPr>
            <a:endParaRPr lang="en-US" altLang="en-US" dirty="0"/>
          </a:p>
          <a:p>
            <a:pPr marL="0" indent="0">
              <a:buFont typeface="Arial" panose="020B0604020202020204" pitchFamily="34" charset="0"/>
              <a:buNone/>
            </a:pPr>
            <a:r>
              <a:rPr lang="en-US" altLang="en-US" dirty="0"/>
              <a:t>ASK and discuss: What our audience in mind (what was discussed on previous slides—especially that they know little or nothing about soccer), what kind of referee would be helpful for these players?</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After showing the bullet points...conclude by saying:</a:t>
            </a:r>
          </a:p>
          <a:p>
            <a:pPr marL="171450" indent="-171450">
              <a:buFont typeface="Arial" panose="020B0604020202020204" pitchFamily="34" charset="0"/>
              <a:buChar char="•"/>
            </a:pPr>
            <a:r>
              <a:rPr lang="en-US" altLang="en-US" dirty="0"/>
              <a:t>Referees need to be friendly and helpful teachers.</a:t>
            </a:r>
          </a:p>
          <a:p>
            <a:pPr marL="171450" indent="-171450">
              <a:buFont typeface="Arial" panose="020B0604020202020204" pitchFamily="34" charset="0"/>
              <a:buChar char="•"/>
            </a:pPr>
            <a:r>
              <a:rPr lang="en-US" altLang="en-US" dirty="0"/>
              <a:t>If play is not safe or fair, stop play and give a quick explanation (no lectures)</a:t>
            </a:r>
          </a:p>
          <a:p>
            <a:pPr marL="171450" indent="-171450">
              <a:buFont typeface="Arial" panose="020B0604020202020204" pitchFamily="34" charset="0"/>
              <a:buChar char="•"/>
            </a:pPr>
            <a:r>
              <a:rPr lang="en-US" altLang="en-US" dirty="0"/>
              <a:t>Then quickly get play moving again.</a:t>
            </a:r>
          </a:p>
          <a:p>
            <a:pPr marL="171450" indent="-171450">
              <a:buFont typeface="Arial" panose="020B0604020202020204" pitchFamily="34" charset="0"/>
              <a:buChar char="•"/>
            </a:pPr>
            <a:r>
              <a:rPr lang="en-US" altLang="en-US" dirty="0"/>
              <a:t>Referees need to be patient because they are going to have to explain the same thing many times during a game.</a:t>
            </a:r>
          </a:p>
          <a:p>
            <a:pPr marL="0" indent="0">
              <a:buFont typeface="Arial" panose="020B0604020202020204" pitchFamily="34" charset="0"/>
              <a:buNone/>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309BCE-612C-4553-B1FC-B3B7094F8761}" type="slidenum">
              <a:rPr lang="en-US" altLang="en-US" smtClean="0"/>
              <a:pPr/>
              <a:t>30</a:t>
            </a:fld>
            <a:endParaRPr lang="en-US" altLang="en-US"/>
          </a:p>
        </p:txBody>
      </p:sp>
    </p:spTree>
    <p:extLst>
      <p:ext uri="{BB962C8B-B14F-4D97-AF65-F5344CB8AC3E}">
        <p14:creationId xmlns:p14="http://schemas.microsoft.com/office/powerpoint/2010/main" val="2707389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Soccer can be a competitive sport. Sometimes when coaches and parents get into competitive situations, their enthusiasm gets out of control and becomes negative.</a:t>
            </a:r>
          </a:p>
          <a:p>
            <a:endParaRPr lang="en-US" altLang="en-US" dirty="0"/>
          </a:p>
          <a:p>
            <a:r>
              <a:rPr lang="en-US" altLang="en-US" dirty="0"/>
              <a:t>The job of the referee is to bring enthusiasm/emotions back to positive levels and to refocus everyone on the game so the kids can have fun.</a:t>
            </a:r>
          </a:p>
          <a:p>
            <a:endParaRPr lang="en-US" altLang="en-US" dirty="0"/>
          </a:p>
          <a:p>
            <a:r>
              <a:rPr lang="en-US" altLang="en-US" dirty="0"/>
              <a:t>DEALING WITH COACHES:</a:t>
            </a:r>
          </a:p>
          <a:p>
            <a:r>
              <a:rPr lang="en-US" altLang="en-US" dirty="0"/>
              <a:t>“Hi coach, your job today is to coach. Please let me make the calls on the field. Can I get your cooperation? Thank you.”</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DEALING WITH SPECTATORS:</a:t>
            </a:r>
          </a:p>
          <a:p>
            <a:r>
              <a:rPr lang="en-US" altLang="en-US" dirty="0"/>
              <a:t>If spectator behavior needs changing (is negative, especially if critical of the referee’s decisions), suspend the game and ask the coach to address it. </a:t>
            </a:r>
          </a:p>
          <a:p>
            <a:endParaRPr lang="en-US" altLang="en-US" dirty="0"/>
          </a:p>
          <a:p>
            <a:r>
              <a:rPr lang="en-US" altLang="en-US" dirty="0"/>
              <a:t>BOTTOM LINES:</a:t>
            </a:r>
          </a:p>
          <a:p>
            <a:pPr marL="171450" indent="-171450">
              <a:buFont typeface="Arial" panose="020B0604020202020204" pitchFamily="34" charset="0"/>
              <a:buChar char="•"/>
            </a:pPr>
            <a:r>
              <a:rPr lang="en-US" altLang="en-US" dirty="0"/>
              <a:t>Get everyone refocused on enjoying the game.</a:t>
            </a:r>
          </a:p>
          <a:p>
            <a:pPr marL="171450" indent="-171450">
              <a:buFont typeface="Arial" panose="020B0604020202020204" pitchFamily="34" charset="0"/>
              <a:buChar char="•"/>
            </a:pPr>
            <a:r>
              <a:rPr lang="en-US" altLang="en-US" dirty="0"/>
              <a:t>Do not allow yourself to be criticized or abused. Deal with issues early so they don’t become bigger.</a:t>
            </a:r>
          </a:p>
          <a:p>
            <a:pPr marL="171450" indent="-171450">
              <a:buFont typeface="Arial" panose="020B0604020202020204" pitchFamily="34" charset="0"/>
              <a:buChar cha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427F24-63A0-435E-A795-1D2CC5E6413C}" type="slidenum">
              <a:rPr lang="en-US" altLang="en-US" smtClean="0"/>
              <a:pPr/>
              <a:t>31</a:t>
            </a:fld>
            <a:endParaRPr lang="en-US" altLang="en-US"/>
          </a:p>
        </p:txBody>
      </p:sp>
    </p:spTree>
    <p:extLst>
      <p:ext uri="{BB962C8B-B14F-4D97-AF65-F5344CB8AC3E}">
        <p14:creationId xmlns:p14="http://schemas.microsoft.com/office/powerpoint/2010/main" val="2641571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32</a:t>
            </a:fld>
            <a:endParaRPr lang="en-US" dirty="0">
              <a:solidFill>
                <a:prstClr val="black"/>
              </a:solidFill>
              <a:latin typeface="Arial" pitchFamily="34" charset="0"/>
            </a:endParaRPr>
          </a:p>
        </p:txBody>
      </p:sp>
    </p:spTree>
    <p:extLst>
      <p:ext uri="{BB962C8B-B14F-4D97-AF65-F5344CB8AC3E}">
        <p14:creationId xmlns:p14="http://schemas.microsoft.com/office/powerpoint/2010/main" val="3782774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Explain what uniform will be provided.</a:t>
            </a:r>
          </a:p>
          <a:p>
            <a:endParaRPr lang="en-US" dirty="0"/>
          </a:p>
          <a:p>
            <a:r>
              <a:rPr lang="en-US" dirty="0"/>
              <a:t>If an official uniform will be provided, explain the parts: shirt, shorts (black), socks (2-stripe), AYSO badge.</a:t>
            </a:r>
          </a:p>
          <a:p>
            <a:endParaRPr lang="en-US" dirty="0"/>
          </a:p>
          <a:p>
            <a:r>
              <a:rPr lang="en-US" dirty="0"/>
              <a:t>Referees will need to provide their own shoes. All or mostly black is the standard. Wear something comfortable.</a:t>
            </a:r>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33</a:t>
            </a:fld>
            <a:endParaRPr lang="en-US" dirty="0">
              <a:solidFill>
                <a:prstClr val="black"/>
              </a:solidFill>
              <a:latin typeface="Arial" pitchFamily="34" charset="0"/>
            </a:endParaRPr>
          </a:p>
        </p:txBody>
      </p:sp>
    </p:spTree>
    <p:extLst>
      <p:ext uri="{BB962C8B-B14F-4D97-AF65-F5344CB8AC3E}">
        <p14:creationId xmlns:p14="http://schemas.microsoft.com/office/powerpoint/2010/main" val="400193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DISCUSS:</a:t>
            </a:r>
          </a:p>
          <a:p>
            <a:pPr marL="171450" indent="-171450">
              <a:spcBef>
                <a:spcPct val="0"/>
              </a:spcBef>
              <a:buFont typeface="Arial" panose="020B0604020202020204" pitchFamily="34" charset="0"/>
              <a:buChar char="•"/>
            </a:pPr>
            <a:r>
              <a:rPr lang="en-US" dirty="0"/>
              <a:t>What equipment will be provided? Typically: a flipping coin, a whistle. If the Region requires record-keeping, also a game wallet (show and explain how used).</a:t>
            </a:r>
          </a:p>
          <a:p>
            <a:pPr marL="171450" indent="-171450">
              <a:spcBef>
                <a:spcPct val="0"/>
              </a:spcBef>
              <a:buFont typeface="Arial" panose="020B0604020202020204" pitchFamily="34" charset="0"/>
              <a:buChar char="•"/>
            </a:pPr>
            <a:r>
              <a:rPr lang="en-US" dirty="0"/>
              <a:t>What equipment will the referee need to provide? Typically: a digital watch (a cell phone is not practical), pen or pencil for record-keeping.</a:t>
            </a:r>
          </a:p>
        </p:txBody>
      </p:sp>
      <p:sp>
        <p:nvSpPr>
          <p:cNvPr id="327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99F4DE-D315-4DAD-980F-2A704B1182BB}" type="slidenum">
              <a:rPr lang="en-US">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526774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Coaches are part of the AYSO Team.</a:t>
            </a:r>
          </a:p>
          <a:p>
            <a:endParaRPr lang="en-US" dirty="0"/>
          </a:p>
          <a:p>
            <a:r>
              <a:rPr lang="en-US" dirty="0"/>
              <a:t>Start a positive relationship with them by meeting them before the game. Get their names so you can call them by name later in the game.</a:t>
            </a:r>
          </a:p>
        </p:txBody>
      </p:sp>
      <p:sp>
        <p:nvSpPr>
          <p:cNvPr id="209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51EF86-4640-4C42-8E2D-0B0C9E9DEC75}" type="slidenum">
              <a:rPr lang="en-US" smtClean="0">
                <a:solidFill>
                  <a:prstClr val="black"/>
                </a:solidFill>
                <a:latin typeface="Arial" pitchFamily="34" charset="0"/>
              </a:rPr>
              <a:pPr>
                <a:defRPr/>
              </a:pPr>
              <a:t>35</a:t>
            </a:fld>
            <a:endParaRPr lang="en-US" dirty="0">
              <a:solidFill>
                <a:prstClr val="black"/>
              </a:solidFill>
              <a:latin typeface="Arial" pitchFamily="34" charset="0"/>
            </a:endParaRPr>
          </a:p>
        </p:txBody>
      </p:sp>
    </p:spTree>
    <p:extLst>
      <p:ext uri="{BB962C8B-B14F-4D97-AF65-F5344CB8AC3E}">
        <p14:creationId xmlns:p14="http://schemas.microsoft.com/office/powerpoint/2010/main" val="4183471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mark is used for kick-offs. If no center mark, just approximate. Exact location not critical.</a:t>
            </a:r>
          </a:p>
          <a:p>
            <a:endParaRPr lang="en-US" dirty="0"/>
          </a:p>
          <a:p>
            <a:r>
              <a:rPr lang="en-US" dirty="0"/>
              <a:t>Note: no corner flags, no goal areas, no penalty areas or arcs, no center circle, no corner arcs.</a:t>
            </a:r>
          </a:p>
        </p:txBody>
      </p:sp>
      <p:sp>
        <p:nvSpPr>
          <p:cNvPr id="4" name="Slide Number Placeholder 3"/>
          <p:cNvSpPr>
            <a:spLocks noGrp="1"/>
          </p:cNvSpPr>
          <p:nvPr>
            <p:ph type="sldNum" sz="quarter" idx="5"/>
          </p:nvPr>
        </p:nvSpPr>
        <p:spPr/>
        <p:txBody>
          <a:bodyPr/>
          <a:lstStyle/>
          <a:p>
            <a:fld id="{F869539F-BB84-4608-BFC6-54DBB04756EB}" type="slidenum">
              <a:rPr lang="en-US" smtClean="0"/>
              <a:t>36</a:t>
            </a:fld>
            <a:endParaRPr lang="en-US"/>
          </a:p>
        </p:txBody>
      </p:sp>
    </p:spTree>
    <p:extLst>
      <p:ext uri="{BB962C8B-B14F-4D97-AF65-F5344CB8AC3E}">
        <p14:creationId xmlns:p14="http://schemas.microsoft.com/office/powerpoint/2010/main" val="1257920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a:t>Are markings adequate?</a:t>
            </a:r>
          </a:p>
          <a:p>
            <a:pPr marL="171450" indent="-171450">
              <a:buFont typeface="Arial" panose="020B0604020202020204" pitchFamily="34" charset="0"/>
              <a:buChar char="•"/>
            </a:pPr>
            <a:r>
              <a:rPr lang="en-US" dirty="0"/>
              <a:t>Is the field is safe?</a:t>
            </a:r>
          </a:p>
          <a:p>
            <a:pPr marL="171450" indent="-171450">
              <a:buFont typeface="Arial" panose="020B0604020202020204" pitchFamily="34" charset="0"/>
              <a:buChar char="•"/>
            </a:pPr>
            <a:r>
              <a:rPr lang="en-US" dirty="0"/>
              <a:t>Are larger goals (4 x 6 foot opening) anchored or weighted down? Don’t start game until they are.</a:t>
            </a:r>
          </a:p>
          <a:p>
            <a:pPr marL="171450" indent="-171450">
              <a:buFont typeface="Arial" panose="020B0604020202020204" pitchFamily="34" charset="0"/>
              <a:buChar char="•"/>
            </a:pPr>
            <a:r>
              <a:rPr lang="en-US" dirty="0"/>
              <a:t>Is the ball is safe? See next slide.</a:t>
            </a:r>
          </a:p>
        </p:txBody>
      </p:sp>
      <p:sp>
        <p:nvSpPr>
          <p:cNvPr id="207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565430-D703-4002-9EC8-14649E671161}" type="slidenum">
              <a:rPr lang="en-US" smtClean="0">
                <a:solidFill>
                  <a:prstClr val="black"/>
                </a:solidFill>
                <a:latin typeface="Arial" pitchFamily="34" charset="0"/>
              </a:rPr>
              <a:pPr>
                <a:defRPr/>
              </a:pPr>
              <a:t>38</a:t>
            </a:fld>
            <a:endParaRPr lang="en-US" dirty="0">
              <a:solidFill>
                <a:prstClr val="black"/>
              </a:solidFill>
              <a:latin typeface="Arial" pitchFamily="34" charset="0"/>
            </a:endParaRPr>
          </a:p>
        </p:txBody>
      </p:sp>
    </p:spTree>
    <p:extLst>
      <p:ext uri="{BB962C8B-B14F-4D97-AF65-F5344CB8AC3E}">
        <p14:creationId xmlns:p14="http://schemas.microsoft.com/office/powerpoint/2010/main" val="322288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Need a least one ball. Can also get two extras, one at each end of the field next to the goal but away from the goal line.</a:t>
            </a:r>
          </a:p>
          <a:p>
            <a:endParaRPr lang="en-US" altLang="en-US" dirty="0"/>
          </a:p>
          <a:p>
            <a:r>
              <a:rPr lang="en-US" altLang="en-US" dirty="0"/>
              <a:t>A convenient time to get the balls is during the player inspections. Balls are typically provided by the home team, but if needed can be provided by the visiting team.</a:t>
            </a:r>
          </a:p>
          <a:p>
            <a:endParaRPr lang="en-US" altLang="en-US" dirty="0"/>
          </a:p>
          <a:p>
            <a:r>
              <a:rPr lang="en-US" altLang="en-US" dirty="0"/>
              <a:t>Side note: Size 4 is used for 10U and 12U. Size 5 is used for 14U and older.</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E2AE64-9009-4DCC-839B-07678908538B}" type="slidenum">
              <a:rPr lang="en-US" altLang="en-US" smtClean="0"/>
              <a:pPr/>
              <a:t>39</a:t>
            </a:fld>
            <a:endParaRPr lang="en-US" altLang="en-US"/>
          </a:p>
        </p:txBody>
      </p:sp>
    </p:spTree>
    <p:extLst>
      <p:ext uri="{BB962C8B-B14F-4D97-AF65-F5344CB8AC3E}">
        <p14:creationId xmlns:p14="http://schemas.microsoft.com/office/powerpoint/2010/main" val="1458684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Use lineup cards as dictated by each Region. It is the official record of the game, including the teams, the players, who scored goals, and which players did not play in each quarter. The last is needed to confirm that each player played at least 2 “quarters,” as required by AYSO.</a:t>
            </a:r>
          </a:p>
          <a:p>
            <a:endParaRPr lang="en-US" altLang="en-US" dirty="0"/>
          </a:p>
          <a:p>
            <a:r>
              <a:rPr lang="en-US" altLang="en-US" dirty="0"/>
              <a:t>A convenient time to ask for the card is when you inspect the players for each team.</a:t>
            </a:r>
          </a:p>
          <a:p>
            <a:endParaRPr lang="en-US" altLang="en-US" dirty="0"/>
          </a:p>
          <a:p>
            <a:r>
              <a:rPr lang="en-US" altLang="en-US" dirty="0"/>
              <a:t>Ask who is the home team. This is also a good time to ask the home coach for three game balls.</a:t>
            </a:r>
          </a:p>
          <a:p>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A113C6-40D3-4AAE-A834-421B8973DF9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756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3f0f7b9cb9_0_6: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Change as needed.</a:t>
            </a:r>
            <a:endParaRPr dirty="0"/>
          </a:p>
        </p:txBody>
      </p:sp>
      <p:sp>
        <p:nvSpPr>
          <p:cNvPr id="63" name="Google Shape;63;g23f0f7b9cb9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2135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Five S’s: Shirt, Shorts, Socks, Shoes, </a:t>
            </a:r>
            <a:r>
              <a:rPr lang="en-US" dirty="0" err="1"/>
              <a:t>Shinguards</a:t>
            </a:r>
            <a:endParaRPr lang="en-US" dirty="0"/>
          </a:p>
          <a:p>
            <a:endParaRPr lang="en-US" dirty="0"/>
          </a:p>
          <a:p>
            <a:pPr marL="228600" indent="-228600">
              <a:buAutoNum type="arabicPeriod"/>
            </a:pPr>
            <a:r>
              <a:rPr lang="en-US" dirty="0"/>
              <a:t>Go to coach of one team and ask to inspect the players. If lineup cards are used, ask the coach for it. If this is the home team, ask for three game balls.</a:t>
            </a:r>
          </a:p>
          <a:p>
            <a:pPr marL="228600" indent="-228600">
              <a:buAutoNum type="arabicPeriod"/>
            </a:pPr>
            <a:r>
              <a:rPr lang="en-US" dirty="0"/>
              <a:t>Have the players line up.</a:t>
            </a:r>
          </a:p>
          <a:p>
            <a:pPr marL="228600" indent="-228600">
              <a:buAutoNum type="arabicPeriod"/>
            </a:pPr>
            <a:r>
              <a:rPr lang="en-US" dirty="0"/>
              <a:t>Introduce yourself.</a:t>
            </a:r>
          </a:p>
          <a:p>
            <a:pPr marL="228600" indent="-228600">
              <a:buAutoNum type="arabicPeriod"/>
            </a:pPr>
            <a:r>
              <a:rPr lang="en-US" dirty="0"/>
              <a:t>Look at the players to see if they have the required five S’s. Ask or state: “Who has </a:t>
            </a:r>
            <a:r>
              <a:rPr lang="en-US" dirty="0" err="1"/>
              <a:t>shinguards</a:t>
            </a:r>
            <a:r>
              <a:rPr lang="en-US" dirty="0"/>
              <a:t> on?” (Ask them to tap on them).  “Make sure all jewelry is off—check your ears, neck, wrists, anything hard in your hair” (of course, the referee must be looking at same). SEE NEXT SLIDE FOR MORE ON PLAYER INSPECTION.</a:t>
            </a:r>
          </a:p>
          <a:p>
            <a:pPr marL="228600" indent="-228600">
              <a:buAutoNum type="arabicPeriod"/>
            </a:pPr>
            <a:r>
              <a:rPr lang="en-US" dirty="0"/>
              <a:t>Thank the players and wish them a good game.</a:t>
            </a:r>
          </a:p>
          <a:p>
            <a:endParaRPr lang="en-US" dirty="0"/>
          </a:p>
          <a:p>
            <a:endParaRPr lang="en-US" dirty="0"/>
          </a:p>
          <a:p>
            <a:r>
              <a:rPr lang="en-US" dirty="0"/>
              <a:t>SUGGESTION: if there is time, do a quick demo of how to do a player inspection.</a:t>
            </a:r>
          </a:p>
        </p:txBody>
      </p:sp>
      <p:sp>
        <p:nvSpPr>
          <p:cNvPr id="210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D9E453-9FBE-47B3-840D-793CD5B4F1B4}" type="slidenum">
              <a:rPr lang="en-US">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1073892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May 2023: New AYSO policies about beads and medical devices. In brief, beads that are close to the scalp, or are part of a bundle of hair that has limited capability of flying around, are ok. Beads that are away from the scalp, like at the ends of long braids, are not ok.</a:t>
            </a:r>
          </a:p>
          <a:p>
            <a:endParaRPr lang="en-US" dirty="0"/>
          </a:p>
          <a:p>
            <a:r>
              <a:rPr lang="en-US" dirty="0"/>
              <a:t>Quote from AYSO National Rules &amp; Regulations:</a:t>
            </a:r>
          </a:p>
          <a:p>
            <a:endParaRPr lang="en-US" dirty="0"/>
          </a:p>
          <a:p>
            <a:pPr algn="l"/>
            <a:r>
              <a:rPr lang="en-US" sz="1800" b="0" i="0" u="none" strike="noStrike" baseline="0" dirty="0">
                <a:latin typeface="Calibri-Light"/>
              </a:rPr>
              <a:t>F. Players shall not wear anything that is dangerous to either themselves or other players subject to the referee’s approval under Law 4 of the IFAB Laws of the Game. AYSO, in accordance with permitted modifications for youth games, allows the following:</a:t>
            </a:r>
          </a:p>
          <a:p>
            <a:pPr algn="l"/>
            <a:endParaRPr lang="en-US" sz="1800" b="0" i="0" u="none" strike="noStrike" baseline="0" dirty="0">
              <a:latin typeface="SymbolMT"/>
            </a:endParaRPr>
          </a:p>
          <a:p>
            <a:pPr algn="l"/>
            <a:r>
              <a:rPr lang="en-US" sz="1800" b="0" i="0" u="none" strike="noStrike" baseline="0" dirty="0">
                <a:latin typeface="SymbolMT"/>
              </a:rPr>
              <a:t> </a:t>
            </a:r>
            <a:r>
              <a:rPr lang="en-US" sz="1800" b="0" i="0" u="none" strike="noStrike" baseline="0" dirty="0">
                <a:latin typeface="Calibri-Light"/>
              </a:rPr>
              <a:t>Hair Beads and Clips</a:t>
            </a:r>
          </a:p>
          <a:p>
            <a:pPr algn="l"/>
            <a:r>
              <a:rPr lang="en-US" sz="1800" b="0" i="0" u="none" strike="noStrike" baseline="0" dirty="0">
                <a:latin typeface="Calibri-Light"/>
              </a:rPr>
              <a:t>Hair control devices and other adornments, such as beads, worn in the hair must meet the following criteria:</a:t>
            </a:r>
          </a:p>
          <a:p>
            <a:pPr algn="l"/>
            <a:r>
              <a:rPr lang="en-US" sz="1800" b="0" i="0" u="none" strike="noStrike" baseline="0" dirty="0">
                <a:latin typeface="Calibri-Light"/>
              </a:rPr>
              <a:t>‐ Be securely fastened to the head.</a:t>
            </a:r>
          </a:p>
          <a:p>
            <a:pPr algn="l"/>
            <a:r>
              <a:rPr lang="en-US" sz="1800" b="0" i="0" u="none" strike="noStrike" baseline="0" dirty="0">
                <a:latin typeface="Calibri-Light"/>
              </a:rPr>
              <a:t>‐ Do not present an increased risk to the player, teammates, or opponents.</a:t>
            </a:r>
          </a:p>
          <a:p>
            <a:pPr algn="l"/>
            <a:r>
              <a:rPr lang="en-US" sz="1800" b="0" i="0" u="none" strike="noStrike" baseline="0" dirty="0">
                <a:latin typeface="Calibri-Light"/>
              </a:rPr>
              <a:t>‐ Flat clips less than two inches in length may be used to hold the hair in place close to the head so long as their placement on the head does not present an increased risk to the player, teammates or opponents.</a:t>
            </a:r>
          </a:p>
          <a:p>
            <a:pPr algn="l"/>
            <a:r>
              <a:rPr lang="en-US" sz="1800" b="0" i="0" u="none" strike="noStrike" baseline="0" dirty="0">
                <a:latin typeface="Calibri-Light"/>
              </a:rPr>
              <a:t>‐ Hair charms are still considered jewelry and are not permitted.</a:t>
            </a:r>
          </a:p>
          <a:p>
            <a:pPr algn="l"/>
            <a:endParaRPr lang="en-US" sz="1800" b="0" i="0" u="none" strike="noStrike" baseline="0" dirty="0">
              <a:latin typeface="SymbolMT"/>
            </a:endParaRPr>
          </a:p>
          <a:p>
            <a:pPr algn="l"/>
            <a:r>
              <a:rPr lang="en-US" sz="1800" b="0" i="0" u="none" strike="noStrike" baseline="0" dirty="0">
                <a:latin typeface="SymbolMT"/>
              </a:rPr>
              <a:t> </a:t>
            </a:r>
            <a:r>
              <a:rPr lang="en-US" sz="1800" b="0" i="0" u="none" strike="noStrike" baseline="0" dirty="0">
                <a:latin typeface="Calibri-Light"/>
              </a:rPr>
              <a:t>Medical Devices</a:t>
            </a:r>
          </a:p>
          <a:p>
            <a:pPr algn="l"/>
            <a:r>
              <a:rPr lang="en-US" sz="1800" b="0" i="0" u="none" strike="noStrike" baseline="0" dirty="0">
                <a:latin typeface="Calibri-Light"/>
              </a:rPr>
              <a:t>If the device is needed to restrict mobility, protect an injury or support proper alignment to expedite the healing process of a temporary injury and is hard (cast, splint, etc.) then it is not allowed. If, on the other hand, the protective device is used to provide support, flexibility or enable an otherwise healthy player to function normally such as a knee brace, prosthesis, hearing aid, insulin pump/monitor, etc. then this would be allowed provided the device was</a:t>
            </a:r>
          </a:p>
          <a:p>
            <a:pPr algn="l"/>
            <a:r>
              <a:rPr lang="en-US" sz="1800" b="0" i="0" u="none" strike="noStrike" baseline="0" dirty="0">
                <a:latin typeface="Calibri-Light"/>
              </a:rPr>
              <a:t>sufficiently padded to prevent injury to other players. The Laws of the Game specify that “A player must not use equipment or wear anything that is dangerous.” </a:t>
            </a:r>
          </a:p>
          <a:p>
            <a:pPr algn="l"/>
            <a:endParaRPr lang="en-US" sz="1800" b="0" i="0" u="none" strike="noStrike" baseline="0" dirty="0">
              <a:latin typeface="Calibri-Light"/>
            </a:endParaRPr>
          </a:p>
          <a:p>
            <a:pPr algn="l"/>
            <a:r>
              <a:rPr lang="en-US" sz="1800" b="0" i="0" u="none" strike="noStrike" baseline="0" dirty="0">
                <a:latin typeface="Calibri-Light"/>
              </a:rPr>
              <a:t>The Referee is the sole judge of whether or not the individual item in question is permissible to</a:t>
            </a:r>
          </a:p>
          <a:p>
            <a:pPr algn="l"/>
            <a:r>
              <a:rPr lang="en-US" sz="1800" b="0" i="0" u="none" strike="noStrike" baseline="0" dirty="0">
                <a:latin typeface="Calibri-Light"/>
              </a:rPr>
              <a:t>wear in the game.</a:t>
            </a:r>
            <a:endParaRPr lang="en-US" dirty="0"/>
          </a:p>
        </p:txBody>
      </p:sp>
      <p:sp>
        <p:nvSpPr>
          <p:cNvPr id="211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B007BF-4D0F-4B41-847E-F3900E13AF2C}" type="slidenum">
              <a:rPr lang="en-US">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454551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11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B007BF-4D0F-4B41-847E-F3900E13AF2C}" type="slidenum">
              <a:rPr lang="en-US">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81000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Purpose of coin toss: to decide which team kicks off first to start the game.</a:t>
            </a:r>
          </a:p>
          <a:p>
            <a:endParaRPr lang="en-US" dirty="0"/>
          </a:p>
          <a:p>
            <a:r>
              <a:rPr lang="en-US" dirty="0"/>
              <a:t>Coin toss typically is done at the center mark. (Could also be done at a touchline if both teams are there.)</a:t>
            </a:r>
          </a:p>
          <a:p>
            <a:endParaRPr lang="en-US" dirty="0"/>
          </a:p>
          <a:p>
            <a:pPr marL="228600" indent="-228600">
              <a:buFont typeface="+mj-lt"/>
              <a:buAutoNum type="arabicPeriod"/>
            </a:pPr>
            <a:r>
              <a:rPr lang="en-US" dirty="0"/>
              <a:t>Call for captains (“Could we have captains, please”). At least one from each team, but can be more than one.</a:t>
            </a:r>
          </a:p>
          <a:p>
            <a:pPr marL="228600" indent="-228600">
              <a:buFont typeface="+mj-lt"/>
              <a:buAutoNum type="arabicPeriod"/>
            </a:pPr>
            <a:endParaRPr lang="en-US" dirty="0"/>
          </a:p>
          <a:p>
            <a:pPr marL="228600" indent="-228600">
              <a:buFont typeface="+mj-lt"/>
              <a:buAutoNum type="arabicPeriod"/>
            </a:pPr>
            <a:r>
              <a:rPr lang="en-US" dirty="0"/>
              <a:t>Have captains introduce themselves to each other. </a:t>
            </a:r>
          </a:p>
          <a:p>
            <a:pPr marL="228600" indent="-228600">
              <a:buFont typeface="+mj-lt"/>
              <a:buAutoNum type="arabicPeriod"/>
            </a:pPr>
            <a:endParaRPr lang="en-US" dirty="0"/>
          </a:p>
          <a:p>
            <a:pPr marL="228600" indent="-228600">
              <a:buFont typeface="+mj-lt"/>
              <a:buAutoNum type="arabicPeriod"/>
            </a:pPr>
            <a:r>
              <a:rPr lang="en-US" dirty="0"/>
              <a:t>Show the coin to captains, indicating which side is heads, which side is tails.</a:t>
            </a:r>
          </a:p>
          <a:p>
            <a:pPr marL="228600" indent="-228600">
              <a:buFont typeface="+mj-lt"/>
              <a:buAutoNum type="arabicPeriod"/>
            </a:pPr>
            <a:endParaRPr lang="en-US" dirty="0"/>
          </a:p>
          <a:p>
            <a:pPr marL="228600" indent="-228600">
              <a:buFont typeface="+mj-lt"/>
              <a:buAutoNum type="arabicPeriod"/>
            </a:pPr>
            <a:r>
              <a:rPr lang="en-US" dirty="0"/>
              <a:t>Pick a captain to call the toss (TRADITIONALLY, the visiting captain.) Ask the calling captain to decide heads or tails.</a:t>
            </a:r>
          </a:p>
          <a:p>
            <a:pPr marL="228600" indent="-228600">
              <a:buFont typeface="+mj-lt"/>
              <a:buAutoNum type="arabicPeriod"/>
            </a:pPr>
            <a:endParaRPr lang="en-US" dirty="0"/>
          </a:p>
          <a:p>
            <a:pPr marL="228600" indent="-228600">
              <a:buFont typeface="+mj-lt"/>
              <a:buAutoNum type="arabicPeriod"/>
            </a:pPr>
            <a:r>
              <a:rPr lang="en-US" dirty="0"/>
              <a:t>Flip the coin and announce the result.</a:t>
            </a:r>
          </a:p>
          <a:p>
            <a:pPr marL="228600" indent="-228600">
              <a:buFont typeface="+mj-lt"/>
              <a:buAutoNum type="arabicPeriod"/>
            </a:pPr>
            <a:endParaRPr lang="en-US" dirty="0"/>
          </a:p>
          <a:p>
            <a:pPr marL="228600" indent="-228600">
              <a:buFont typeface="+mj-lt"/>
              <a:buAutoNum type="arabicPeriod"/>
            </a:pPr>
            <a:r>
              <a:rPr lang="en-US" dirty="0"/>
              <a:t>Ask the winning captain what their choice is: which goal to attack OR kick off.  Write down the conclusion so you’ll remember, especially for the 2</a:t>
            </a:r>
            <a:r>
              <a:rPr lang="en-US" baseline="30000" dirty="0"/>
              <a:t>nd</a:t>
            </a:r>
            <a:r>
              <a:rPr lang="en-US" dirty="0"/>
              <a:t> half when teams switch sides.</a:t>
            </a:r>
          </a:p>
          <a:p>
            <a:pPr marL="228600" indent="-228600">
              <a:buFont typeface="+mj-lt"/>
              <a:buAutoNum type="arabicPeriod"/>
            </a:pPr>
            <a:endParaRPr lang="en-US" dirty="0"/>
          </a:p>
          <a:p>
            <a:pPr marL="228600" indent="-228600">
              <a:buFont typeface="+mj-lt"/>
              <a:buAutoNum type="arabicPeriod"/>
            </a:pPr>
            <a:r>
              <a:rPr lang="en-US" dirty="0"/>
              <a:t>Ask the coaches to get their players on the field for the kick off.</a:t>
            </a:r>
          </a:p>
          <a:p>
            <a:pPr marL="228600" indent="-228600">
              <a:buFont typeface="+mj-lt"/>
              <a:buAutoNum type="arabicPeriod"/>
            </a:pPr>
            <a:endParaRPr lang="en-US" dirty="0"/>
          </a:p>
          <a:p>
            <a:pPr marL="0" indent="0">
              <a:buFont typeface="+mj-lt"/>
              <a:buNone/>
            </a:pPr>
            <a:r>
              <a:rPr lang="en-US" dirty="0"/>
              <a:t>SUGGESTION: if there is time, do a quick demo of the above process, using two students as captains.</a:t>
            </a:r>
          </a:p>
          <a:p>
            <a:pPr marL="228600" indent="-228600">
              <a:buFont typeface="+mj-lt"/>
              <a:buAutoNum type="arabicPeriod"/>
            </a:pPr>
            <a:endParaRPr lang="en-US" dirty="0"/>
          </a:p>
          <a:p>
            <a:pPr marL="228600" indent="-228600">
              <a:buFont typeface="+mj-lt"/>
              <a:buAutoNum type="arabicPeriod"/>
            </a:pPr>
            <a:endParaRPr lang="en-US" dirty="0"/>
          </a:p>
          <a:p>
            <a:endParaRPr lang="en-US" dirty="0"/>
          </a:p>
          <a:p>
            <a:endParaRPr lang="en-US" dirty="0"/>
          </a:p>
        </p:txBody>
      </p:sp>
      <p:sp>
        <p:nvSpPr>
          <p:cNvPr id="249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E25748-CF8A-41A7-A15B-B4213C83B290}"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67638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96C1D4-42C9-4176-83E0-DB962EF1240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2835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96C1D4-42C9-4176-83E0-DB962EF1240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141984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96C1D4-42C9-4176-83E0-DB962EF1240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65427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B60E7E-A193-4377-9FBA-E1EC8D66F78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83010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75B6F0-703C-4EE1-B28E-D1ABF297924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47152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11990B-0131-461A-BDAA-C2D86DF849D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459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Read through quickly. No need to explain anything.</a:t>
            </a:r>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008BAF-6B6A-415D-9CE4-74AF4286C0CF}" type="slidenum">
              <a:rPr lang="en-US" altLang="en-US" smtClean="0"/>
              <a:pPr/>
              <a:t>5</a:t>
            </a:fld>
            <a:endParaRPr lang="en-US" altLang="en-US"/>
          </a:p>
        </p:txBody>
      </p:sp>
    </p:spTree>
    <p:extLst>
      <p:ext uri="{BB962C8B-B14F-4D97-AF65-F5344CB8AC3E}">
        <p14:creationId xmlns:p14="http://schemas.microsoft.com/office/powerpoint/2010/main" val="323517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51</a:t>
            </a:fld>
            <a:endParaRPr lang="en-US" dirty="0">
              <a:solidFill>
                <a:prstClr val="black"/>
              </a:solidFill>
              <a:latin typeface="Arial" pitchFamily="34" charset="0"/>
            </a:endParaRPr>
          </a:p>
        </p:txBody>
      </p:sp>
    </p:spTree>
    <p:extLst>
      <p:ext uri="{BB962C8B-B14F-4D97-AF65-F5344CB8AC3E}">
        <p14:creationId xmlns:p14="http://schemas.microsoft.com/office/powerpoint/2010/main" val="196283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results of the coin toss determines who kicks off in the first half.</a:t>
            </a:r>
          </a:p>
          <a:p>
            <a:endParaRPr lang="en-US" altLang="en-US" dirty="0"/>
          </a:p>
          <a:p>
            <a:r>
              <a:rPr lang="en-US" altLang="en-US" dirty="0"/>
              <a:t>For the second half, teams switch ends of the field.</a:t>
            </a:r>
          </a:p>
          <a:p>
            <a:endParaRPr lang="en-US" altLang="en-US" dirty="0"/>
          </a:p>
          <a:p>
            <a:r>
              <a:rPr lang="en-US" altLang="en-US" dirty="0"/>
              <a:t>The team that did not kick off to begin the first half will kick off to begin the second half.</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26F5A3-3C06-4391-8E9C-FC65CDE07BC3}" type="slidenum">
              <a:rPr lang="en-US" altLang="en-US" smtClean="0"/>
              <a:pPr/>
              <a:t>52</a:t>
            </a:fld>
            <a:endParaRPr lang="en-US" altLang="en-US"/>
          </a:p>
        </p:txBody>
      </p:sp>
    </p:spTree>
    <p:extLst>
      <p:ext uri="{BB962C8B-B14F-4D97-AF65-F5344CB8AC3E}">
        <p14:creationId xmlns:p14="http://schemas.microsoft.com/office/powerpoint/2010/main" val="40416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how to count players with “no visible or audible counting.”</a:t>
            </a:r>
          </a:p>
          <a:p>
            <a:endParaRPr lang="en-US" altLang="en-US" dirty="0"/>
          </a:p>
          <a:p>
            <a:r>
              <a:rPr lang="en-US" altLang="en-US" dirty="0"/>
              <a:t>Explain what “4 v 4” means.</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26F5A3-3C06-4391-8E9C-FC65CDE07BC3}" type="slidenum">
              <a:rPr lang="en-US" altLang="en-US" smtClean="0"/>
              <a:pPr/>
              <a:t>53</a:t>
            </a:fld>
            <a:endParaRPr lang="en-US" altLang="en-US"/>
          </a:p>
        </p:txBody>
      </p:sp>
    </p:spTree>
    <p:extLst>
      <p:ext uri="{BB962C8B-B14F-4D97-AF65-F5344CB8AC3E}">
        <p14:creationId xmlns:p14="http://schemas.microsoft.com/office/powerpoint/2010/main" val="6705530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06179" name="Notes Placeholder 2"/>
          <p:cNvSpPr>
            <a:spLocks noGrp="1"/>
          </p:cNvSpPr>
          <p:nvPr>
            <p:ph type="body" idx="1"/>
          </p:nvPr>
        </p:nvSpPr>
        <p:spPr>
          <a:noFill/>
          <a:ln/>
        </p:spPr>
        <p:txBody>
          <a:bodyPr/>
          <a:lstStyle/>
          <a:p>
            <a:r>
              <a:rPr lang="en-US" dirty="0"/>
              <a:t>Help players to be in allowed positions.</a:t>
            </a:r>
          </a:p>
          <a:p>
            <a:endParaRPr lang="en-US" dirty="0"/>
          </a:p>
          <a:p>
            <a:r>
              <a:rPr lang="en-US" dirty="0"/>
              <a:t>The kicker can be in the opponents’ side of the field for the kick-off.</a:t>
            </a:r>
          </a:p>
        </p:txBody>
      </p:sp>
      <p:sp>
        <p:nvSpPr>
          <p:cNvPr id="306180" name="Slide Number Placeholder 3"/>
          <p:cNvSpPr>
            <a:spLocks noGrp="1"/>
          </p:cNvSpPr>
          <p:nvPr>
            <p:ph type="sldNum" sz="quarter" idx="5"/>
          </p:nvPr>
        </p:nvSpPr>
        <p:spPr>
          <a:noFill/>
        </p:spPr>
        <p:txBody>
          <a:bodyPr/>
          <a:lstStyle/>
          <a:p>
            <a:fld id="{E29B2584-0629-411E-8C2D-346C92687E9D}" type="slidenum">
              <a:rPr lang="en-US">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076558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28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4F2376-79AA-4E61-AAB7-24B815FEC57C}" type="slidenum">
              <a:rPr lang="en-US" smtClean="0">
                <a:solidFill>
                  <a:prstClr val="black"/>
                </a:solidFill>
                <a:latin typeface="Arial" pitchFamily="34" charset="0"/>
              </a:rPr>
              <a:pPr>
                <a:defRPr/>
              </a:pPr>
              <a:t>55</a:t>
            </a:fld>
            <a:endParaRPr lang="en-US" dirty="0">
              <a:solidFill>
                <a:prstClr val="black"/>
              </a:solidFill>
              <a:latin typeface="Arial" pitchFamily="34" charset="0"/>
            </a:endParaRPr>
          </a:p>
        </p:txBody>
      </p:sp>
    </p:spTree>
    <p:extLst>
      <p:ext uri="{BB962C8B-B14F-4D97-AF65-F5344CB8AC3E}">
        <p14:creationId xmlns:p14="http://schemas.microsoft.com/office/powerpoint/2010/main" val="431299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Talk about practicalities of starting watch:</a:t>
            </a:r>
          </a:p>
          <a:p>
            <a:pPr marL="228600" indent="-228600">
              <a:spcBef>
                <a:spcPct val="0"/>
              </a:spcBef>
              <a:buFont typeface="+mj-lt"/>
              <a:buAutoNum type="arabicPeriod"/>
            </a:pPr>
            <a:r>
              <a:rPr lang="en-US" dirty="0"/>
              <a:t>Assure watch timer is ready</a:t>
            </a:r>
          </a:p>
          <a:p>
            <a:pPr marL="228600" indent="-228600">
              <a:spcBef>
                <a:spcPct val="0"/>
              </a:spcBef>
              <a:buFont typeface="+mj-lt"/>
              <a:buAutoNum type="arabicPeriod"/>
            </a:pPr>
            <a:r>
              <a:rPr lang="en-US" dirty="0"/>
              <a:t>Start timer and assure it is working</a:t>
            </a:r>
          </a:p>
          <a:p>
            <a:pPr marL="228600" indent="-228600">
              <a:spcBef>
                <a:spcPct val="0"/>
              </a:spcBef>
              <a:buFont typeface="+mj-lt"/>
              <a:buAutoNum type="arabicPeriod"/>
            </a:pPr>
            <a:r>
              <a:rPr lang="en-US" dirty="0"/>
              <a:t>Blow whistle to start the half </a:t>
            </a:r>
          </a:p>
          <a:p>
            <a:pPr marL="228600" indent="-228600">
              <a:spcBef>
                <a:spcPct val="0"/>
              </a:spcBef>
              <a:buFont typeface="+mj-lt"/>
              <a:buAutoNum type="arabicPeriod"/>
            </a:pPr>
            <a:endParaRPr lang="en-US" dirty="0"/>
          </a:p>
          <a:p>
            <a:pPr marL="228600" indent="-228600">
              <a:spcBef>
                <a:spcPct val="0"/>
              </a:spcBef>
              <a:buFont typeface="+mj-lt"/>
              <a:buAutoNum type="arabicPeriod"/>
            </a:pPr>
            <a:endParaRPr lang="en-US" dirty="0"/>
          </a:p>
          <a:p>
            <a:pPr marL="0" indent="0">
              <a:spcBef>
                <a:spcPct val="0"/>
              </a:spcBef>
              <a:buFont typeface="+mj-lt"/>
              <a:buNone/>
            </a:pPr>
            <a:r>
              <a:rPr lang="en-US" dirty="0"/>
              <a:t>Length of half-time might be dictated by a Region, e.g., 5 minutes (not 10).</a:t>
            </a:r>
          </a:p>
        </p:txBody>
      </p:sp>
      <p:sp>
        <p:nvSpPr>
          <p:cNvPr id="337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38737-7AD0-4A02-A301-35E9F33C295F}"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91109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96C1D4-42C9-4176-83E0-DB962EF1240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74794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ABE11-4AB4-44F3-8DF3-87CA9E7B081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25957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D68633-D194-4D3A-A85C-29846143426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885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ABE11-4AB4-44F3-8DF3-87CA9E7B081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870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val="29199135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6AEE2-C7E7-4E4F-B33E-080561F62B56}"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36919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6AEE2-C7E7-4E4F-B33E-080561F62B56}"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0954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4A0C79-F669-4EFC-B825-18DEB701789F}" type="slidenum">
              <a:rPr lang="en-US" smtClean="0">
                <a:solidFill>
                  <a:prstClr val="black"/>
                </a:solidFill>
                <a:latin typeface="Arial" pitchFamily="34" charset="0"/>
              </a:rPr>
              <a:pPr>
                <a:defRPr/>
              </a:pPr>
              <a:t>63</a:t>
            </a:fld>
            <a:endParaRPr lang="en-US" dirty="0">
              <a:solidFill>
                <a:prstClr val="black"/>
              </a:solidFill>
              <a:latin typeface="Arial" pitchFamily="34" charset="0"/>
            </a:endParaRPr>
          </a:p>
        </p:txBody>
      </p:sp>
    </p:spTree>
    <p:extLst>
      <p:ext uri="{BB962C8B-B14F-4D97-AF65-F5344CB8AC3E}">
        <p14:creationId xmlns:p14="http://schemas.microsoft.com/office/powerpoint/2010/main" val="14198905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dirty="0">
              <a:solidFill>
                <a:schemeClr val="tx1"/>
              </a:solidFill>
              <a:latin typeface="Arial" panose="020B0604020202020204" pitchFamily="34" charset="0"/>
              <a:cs typeface="Arial" panose="020B0604020202020204" pitchFamily="34"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E85D27-376E-41D5-9353-DD134C3B8270}" type="slidenum">
              <a:rPr lang="en-US" altLang="en-US" smtClean="0"/>
              <a:pPr/>
              <a:t>64</a:t>
            </a:fld>
            <a:endParaRPr lang="en-US" altLang="en-US"/>
          </a:p>
        </p:txBody>
      </p:sp>
    </p:spTree>
    <p:extLst>
      <p:ext uri="{BB962C8B-B14F-4D97-AF65-F5344CB8AC3E}">
        <p14:creationId xmlns:p14="http://schemas.microsoft.com/office/powerpoint/2010/main" val="34990623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solidFill>
                  <a:schemeClr val="tx1"/>
                </a:solidFill>
                <a:latin typeface="Arial" panose="020B0604020202020204" pitchFamily="34" charset="0"/>
                <a:cs typeface="Arial" panose="020B0604020202020204" pitchFamily="34" charset="0"/>
              </a:rPr>
              <a:t>BACKGROUND</a:t>
            </a:r>
          </a:p>
          <a:p>
            <a:r>
              <a:rPr lang="en-US" altLang="en-US" sz="1000" dirty="0">
                <a:solidFill>
                  <a:schemeClr val="tx1"/>
                </a:solidFill>
                <a:latin typeface="Arial" panose="020B0604020202020204" pitchFamily="34" charset="0"/>
                <a:cs typeface="Arial" panose="020B0604020202020204" pitchFamily="34" charset="0"/>
              </a:rPr>
              <a:t>The typical “technical offense” in a 6-8U game would be a “double touch” offense—when the player who put the ball into play touches it a second time before another other player touches it. Don’t discuss details here because restarts have not yet been covered.</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E85D27-376E-41D5-9353-DD134C3B8270}" type="slidenum">
              <a:rPr lang="en-US" altLang="en-US" smtClean="0"/>
              <a:pPr/>
              <a:t>65</a:t>
            </a:fld>
            <a:endParaRPr lang="en-US" altLang="en-US"/>
          </a:p>
        </p:txBody>
      </p:sp>
    </p:spTree>
    <p:extLst>
      <p:ext uri="{BB962C8B-B14F-4D97-AF65-F5344CB8AC3E}">
        <p14:creationId xmlns:p14="http://schemas.microsoft.com/office/powerpoint/2010/main" val="21125012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dirty="0">
              <a:solidFill>
                <a:schemeClr val="tx1"/>
              </a:solidFill>
              <a:latin typeface="Arial" panose="020B0604020202020204" pitchFamily="34" charset="0"/>
              <a:cs typeface="Arial" panose="020B0604020202020204" pitchFamily="34"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E85D27-376E-41D5-9353-DD134C3B8270}" type="slidenum">
              <a:rPr lang="en-US" altLang="en-US" smtClean="0"/>
              <a:pPr/>
              <a:t>66</a:t>
            </a:fld>
            <a:endParaRPr lang="en-US" altLang="en-US"/>
          </a:p>
        </p:txBody>
      </p:sp>
    </p:spTree>
    <p:extLst>
      <p:ext uri="{BB962C8B-B14F-4D97-AF65-F5344CB8AC3E}">
        <p14:creationId xmlns:p14="http://schemas.microsoft.com/office/powerpoint/2010/main" val="2796993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33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930BAA-4E7D-460C-91FC-8638348AFAD5}" type="slidenum">
              <a:rPr lang="en-US">
                <a:solidFill>
                  <a:prstClr val="black"/>
                </a:solidFill>
                <a:latin typeface="Arial" pitchFamily="34" charset="0"/>
              </a:rPr>
              <a:pPr>
                <a:defRPr/>
              </a:pPr>
              <a:t>67</a:t>
            </a:fld>
            <a:endParaRPr lang="en-US" dirty="0">
              <a:solidFill>
                <a:prstClr val="black"/>
              </a:solidFill>
              <a:latin typeface="Arial" pitchFamily="34" charset="0"/>
            </a:endParaRPr>
          </a:p>
        </p:txBody>
      </p:sp>
    </p:spTree>
    <p:extLst>
      <p:ext uri="{BB962C8B-B14F-4D97-AF65-F5344CB8AC3E}">
        <p14:creationId xmlns:p14="http://schemas.microsoft.com/office/powerpoint/2010/main" val="10020431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 team can score against itself...called an “own goal.”</a:t>
            </a:r>
          </a:p>
        </p:txBody>
      </p:sp>
      <p:sp>
        <p:nvSpPr>
          <p:cNvPr id="236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56F697-8F1D-4E59-8569-367D8F9B25C2}" type="slidenum">
              <a:rPr lang="en-US">
                <a:solidFill>
                  <a:prstClr val="black"/>
                </a:solidFill>
                <a:latin typeface="Arial" pitchFamily="34" charset="0"/>
              </a:rPr>
              <a:pPr>
                <a:defRPr/>
              </a:pPr>
              <a:t>68</a:t>
            </a:fld>
            <a:endParaRPr lang="en-US" dirty="0">
              <a:solidFill>
                <a:prstClr val="black"/>
              </a:solidFill>
              <a:latin typeface="Arial" pitchFamily="34" charset="0"/>
            </a:endParaRPr>
          </a:p>
        </p:txBody>
      </p:sp>
    </p:spTree>
    <p:extLst>
      <p:ext uri="{BB962C8B-B14F-4D97-AF65-F5344CB8AC3E}">
        <p14:creationId xmlns:p14="http://schemas.microsoft.com/office/powerpoint/2010/main" val="42107298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Explain and demonstrate each in limited detail. Handball will need more detail. Same for dangerous play.</a:t>
            </a:r>
          </a:p>
          <a:p>
            <a:endParaRPr lang="en-US" dirty="0"/>
          </a:p>
          <a:p>
            <a:r>
              <a:rPr lang="en-US" dirty="0"/>
              <a:t>EXPLAIN: cannot score goal from an accidental handball (Law 12).</a:t>
            </a:r>
          </a:p>
          <a:p>
            <a:endParaRPr lang="en-US" dirty="0"/>
          </a:p>
          <a:p>
            <a:r>
              <a:rPr lang="en-US" dirty="0"/>
              <a:t>EXPLAIN: </a:t>
            </a:r>
            <a:r>
              <a:rPr lang="en-US" b="0" i="0" dirty="0">
                <a:solidFill>
                  <a:srgbClr val="000000"/>
                </a:solidFill>
                <a:effectLst/>
                <a:highlight>
                  <a:srgbClr val="FFFFFF"/>
                </a:highlight>
                <a:latin typeface="Arial" panose="020B0604020202020204" pitchFamily="34" charset="0"/>
              </a:rPr>
              <a:t>Referees should not interfere with the fun of the game by stopping for doubtful or trifling offenses</a:t>
            </a:r>
            <a:endParaRPr lang="en-US" dirty="0"/>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7A4AB53-3EB0-4346-9E7A-5F3176FCF792}" type="slidenum">
              <a:rPr lang="en-US" smtClean="0">
                <a:latin typeface="Arial" pitchFamily="34" charset="0"/>
              </a:rPr>
              <a:pPr>
                <a:defRPr/>
              </a:pPr>
              <a:t>69</a:t>
            </a:fld>
            <a:endParaRPr lang="en-US" dirty="0">
              <a:latin typeface="Arial" pitchFamily="34" charset="0"/>
            </a:endParaRPr>
          </a:p>
        </p:txBody>
      </p:sp>
    </p:spTree>
    <p:extLst>
      <p:ext uri="{BB962C8B-B14F-4D97-AF65-F5344CB8AC3E}">
        <p14:creationId xmlns:p14="http://schemas.microsoft.com/office/powerpoint/2010/main" val="2511311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solidFill>
                  <a:schemeClr val="tx1"/>
                </a:solidFill>
                <a:latin typeface="Arial" panose="020B0604020202020204" pitchFamily="34" charset="0"/>
                <a:cs typeface="Arial" panose="020B0604020202020204" pitchFamily="34" charset="0"/>
              </a:rPr>
              <a:t>Instructor Notes</a:t>
            </a:r>
          </a:p>
          <a:p>
            <a:pPr marL="171450" indent="-171450">
              <a:buFontTx/>
              <a:buChar char="-"/>
            </a:pPr>
            <a:r>
              <a:rPr lang="en-US" altLang="en-US" sz="1200" dirty="0">
                <a:solidFill>
                  <a:schemeClr val="tx1"/>
                </a:solidFill>
                <a:latin typeface="Arial" panose="020B0604020202020204" pitchFamily="34" charset="0"/>
                <a:cs typeface="Arial" panose="020B0604020202020204" pitchFamily="34" charset="0"/>
              </a:rPr>
              <a:t>AYSO </a:t>
            </a:r>
            <a:r>
              <a:rPr lang="en-US" sz="1200" b="0" i="0" kern="1200" dirty="0">
                <a:solidFill>
                  <a:schemeClr val="tx1"/>
                </a:solidFill>
                <a:effectLst/>
                <a:latin typeface="Arial" panose="020B0604020202020204" pitchFamily="34" charset="0"/>
                <a:ea typeface="+mn-ea"/>
                <a:cs typeface="Arial" panose="020B0604020202020204" pitchFamily="34" charset="0"/>
              </a:rPr>
              <a:t>bans DELIBERATE heading for all 11U and below division players. If an AYSO program doesn’t have single age divisions, heading is banned for 12U and below.</a:t>
            </a:r>
          </a:p>
          <a:p>
            <a:pPr marL="171450" indent="-171450">
              <a:buFontTx/>
              <a:buChar char="-"/>
            </a:pPr>
            <a:r>
              <a:rPr lang="en-US" sz="1200" b="0" i="0" kern="1200" dirty="0">
                <a:solidFill>
                  <a:schemeClr val="tx1"/>
                </a:solidFill>
                <a:effectLst/>
                <a:latin typeface="Arial" panose="020B0604020202020204" pitchFamily="34" charset="0"/>
                <a:ea typeface="+mn-ea"/>
                <a:cs typeface="Arial" panose="020B0604020202020204" pitchFamily="34" charset="0"/>
              </a:rPr>
              <a:t>The sanction is an indirect free kick taken from the place where heading took place...to be explained later when discussing Restarts.</a:t>
            </a:r>
            <a:endParaRPr lang="en-US" altLang="en-US" sz="1200" dirty="0">
              <a:solidFill>
                <a:schemeClr val="tx1"/>
              </a:solidFill>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3604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8D614E0-7813-4473-82BC-0E8A0C24CA4E}"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962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parents who might not be familiar with soccer.</a:t>
            </a:r>
          </a:p>
          <a:p>
            <a:endParaRPr lang="en-US" altLang="en-US" dirty="0"/>
          </a:p>
          <a:p>
            <a:r>
              <a:rPr lang="en-US" altLang="en-US" dirty="0"/>
              <a:t>Before showing the bullet points, ASK: who has seen a soccer match before? ASK a volunteer to summarize the point of a soccer match in 1 or 2 sentences.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008BAF-6B6A-415D-9CE4-74AF4286C0CF}" type="slidenum">
              <a:rPr lang="en-US" altLang="en-US" smtClean="0"/>
              <a:pPr/>
              <a:t>7</a:t>
            </a:fld>
            <a:endParaRPr lang="en-US" altLang="en-US"/>
          </a:p>
        </p:txBody>
      </p:sp>
    </p:spTree>
    <p:extLst>
      <p:ext uri="{BB962C8B-B14F-4D97-AF65-F5344CB8AC3E}">
        <p14:creationId xmlns:p14="http://schemas.microsoft.com/office/powerpoint/2010/main" val="2781674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sanction, indirect free kick, will be covered later when discussing Restarts.</a:t>
            </a:r>
          </a:p>
        </p:txBody>
      </p:sp>
      <p:sp>
        <p:nvSpPr>
          <p:cNvPr id="3604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8D614E0-7813-4473-82BC-0E8A0C24CA4E}"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65820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Sequence:</a:t>
            </a:r>
          </a:p>
          <a:p>
            <a:pPr eaLnBrk="1" hangingPunct="1">
              <a:spcBef>
                <a:spcPct val="0"/>
              </a:spcBef>
            </a:pPr>
            <a:r>
              <a:rPr lang="en-US" altLang="en-US" dirty="0"/>
              <a:t>If Referee stops play...</a:t>
            </a:r>
          </a:p>
          <a:p>
            <a:pPr marL="228600" indent="-228600" eaLnBrk="1" hangingPunct="1">
              <a:spcBef>
                <a:spcPct val="0"/>
              </a:spcBef>
              <a:buAutoNum type="arabicPeriod"/>
            </a:pPr>
            <a:r>
              <a:rPr lang="en-US" altLang="en-US" dirty="0"/>
              <a:t>Referees quickly checks player.</a:t>
            </a:r>
          </a:p>
          <a:p>
            <a:pPr marL="228600" indent="-228600" eaLnBrk="1" hangingPunct="1">
              <a:spcBef>
                <a:spcPct val="0"/>
              </a:spcBef>
              <a:buAutoNum type="arabicPeriod"/>
            </a:pPr>
            <a:r>
              <a:rPr lang="en-US" altLang="en-US" dirty="0"/>
              <a:t>If needed, Referee calls coach onto field.</a:t>
            </a:r>
          </a:p>
        </p:txBody>
      </p:sp>
      <p:sp>
        <p:nvSpPr>
          <p:cNvPr id="3604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8D614E0-7813-4473-82BC-0E8A0C24CA4E}"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8433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42019" name="Notes Placeholder 2"/>
          <p:cNvSpPr>
            <a:spLocks noGrp="1"/>
          </p:cNvSpPr>
          <p:nvPr>
            <p:ph type="body" idx="1"/>
          </p:nvPr>
        </p:nvSpPr>
        <p:spPr>
          <a:noFill/>
          <a:ln/>
        </p:spPr>
        <p:txBody>
          <a:bodyPr/>
          <a:lstStyle/>
          <a:p>
            <a:r>
              <a:rPr lang="en-US" dirty="0"/>
              <a:t>If coach substitutes for the injured player, the injured player cannot re-enter the game until the next substitution opportunity: the next “quarter” or to replace an injured player.</a:t>
            </a:r>
          </a:p>
        </p:txBody>
      </p:sp>
      <p:sp>
        <p:nvSpPr>
          <p:cNvPr id="342020" name="Slide Number Placeholder 3"/>
          <p:cNvSpPr>
            <a:spLocks noGrp="1"/>
          </p:cNvSpPr>
          <p:nvPr>
            <p:ph type="sldNum" sz="quarter" idx="5"/>
          </p:nvPr>
        </p:nvSpPr>
        <p:spPr>
          <a:noFill/>
        </p:spPr>
        <p:txBody>
          <a:bodyPr/>
          <a:lstStyle/>
          <a:p>
            <a:fld id="{72F303C9-F3A8-43E7-BD4D-75134769477E}" type="slidenum">
              <a:rPr lang="en-US">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490264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Same applies to the referee.</a:t>
            </a:r>
          </a:p>
        </p:txBody>
      </p:sp>
      <p:sp>
        <p:nvSpPr>
          <p:cNvPr id="241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E361665-6EDB-4DAC-93E9-9029B7ABFE58}" type="slidenum">
              <a:rPr lang="en-US" smtClean="0">
                <a:latin typeface="Arial" pitchFamily="34" charset="0"/>
              </a:rPr>
              <a:pPr>
                <a:defRPr/>
              </a:pPr>
              <a:t>74</a:t>
            </a:fld>
            <a:endParaRPr lang="en-US" dirty="0">
              <a:latin typeface="Arial" pitchFamily="34" charset="0"/>
            </a:endParaRPr>
          </a:p>
        </p:txBody>
      </p:sp>
    </p:spTree>
    <p:extLst>
      <p:ext uri="{BB962C8B-B14F-4D97-AF65-F5344CB8AC3E}">
        <p14:creationId xmlns:p14="http://schemas.microsoft.com/office/powerpoint/2010/main" val="31186282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40995" name="Notes Placeholder 2"/>
          <p:cNvSpPr>
            <a:spLocks noGrp="1"/>
          </p:cNvSpPr>
          <p:nvPr>
            <p:ph type="body" idx="1"/>
          </p:nvPr>
        </p:nvSpPr>
        <p:spPr>
          <a:noFill/>
          <a:ln/>
        </p:spPr>
        <p:txBody>
          <a:bodyPr/>
          <a:lstStyle/>
          <a:p>
            <a:r>
              <a:rPr lang="en-US" dirty="0"/>
              <a:t>Referee will need to keep track of time.</a:t>
            </a:r>
          </a:p>
          <a:p>
            <a:r>
              <a:rPr lang="en-US" dirty="0"/>
              <a:t>When the midpoint of a half is near, try to stop play at a natural stoppage (i.e., the ball goes out of play).</a:t>
            </a:r>
          </a:p>
          <a:p>
            <a:r>
              <a:rPr lang="en-US" dirty="0"/>
              <a:t>If a natural stoppage does not come soon enough, blow whistle to stop for the substitution break.</a:t>
            </a:r>
          </a:p>
        </p:txBody>
      </p:sp>
      <p:sp>
        <p:nvSpPr>
          <p:cNvPr id="340996" name="Slide Number Placeholder 3"/>
          <p:cNvSpPr>
            <a:spLocks noGrp="1"/>
          </p:cNvSpPr>
          <p:nvPr>
            <p:ph type="sldNum" sz="quarter" idx="5"/>
          </p:nvPr>
        </p:nvSpPr>
        <p:spPr>
          <a:noFill/>
        </p:spPr>
        <p:txBody>
          <a:bodyPr/>
          <a:lstStyle/>
          <a:p>
            <a:fld id="{0180A218-1718-4B23-8FA6-815D4B60BEDB}" type="slidenum">
              <a:rPr lang="en-US">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5751089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30755" name="Notes Placeholder 2"/>
          <p:cNvSpPr>
            <a:spLocks noGrp="1"/>
          </p:cNvSpPr>
          <p:nvPr>
            <p:ph type="body" idx="1"/>
          </p:nvPr>
        </p:nvSpPr>
        <p:spPr>
          <a:noFill/>
          <a:ln/>
        </p:spPr>
        <p:txBody>
          <a:bodyPr/>
          <a:lstStyle/>
          <a:p>
            <a:endParaRPr lang="en-US" dirty="0"/>
          </a:p>
        </p:txBody>
      </p:sp>
      <p:sp>
        <p:nvSpPr>
          <p:cNvPr id="330756" name="Slide Number Placeholder 3"/>
          <p:cNvSpPr>
            <a:spLocks noGrp="1"/>
          </p:cNvSpPr>
          <p:nvPr>
            <p:ph type="sldNum" sz="quarter" idx="5"/>
          </p:nvPr>
        </p:nvSpPr>
        <p:spPr>
          <a:noFill/>
        </p:spPr>
        <p:txBody>
          <a:bodyPr/>
          <a:lstStyle/>
          <a:p>
            <a:fld id="{E85C3F04-9108-4FEC-872E-873F21610AFA}" type="slidenum">
              <a:rPr lang="en-US">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181407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Hydration opportunities:</a:t>
            </a:r>
          </a:p>
          <a:p>
            <a:r>
              <a:rPr lang="en-US" dirty="0"/>
              <a:t>- Anytime during game, players can come to the touchline (stay on the field) and get water.</a:t>
            </a:r>
          </a:p>
          <a:p>
            <a:r>
              <a:rPr lang="en-US" dirty="0"/>
              <a:t>- During substitution breaks.</a:t>
            </a:r>
          </a:p>
          <a:p>
            <a:r>
              <a:rPr lang="en-US" dirty="0"/>
              <a:t>- At half-time.</a:t>
            </a:r>
          </a:p>
          <a:p>
            <a:r>
              <a:rPr lang="en-US" dirty="0"/>
              <a:t>- Additional breaks just for hydration can be added on unusually hot days.</a:t>
            </a:r>
          </a:p>
          <a:p>
            <a:endParaRPr lang="en-US" dirty="0"/>
          </a:p>
          <a:p>
            <a:r>
              <a:rPr lang="en-US" dirty="0"/>
              <a:t>Lengthen breaks and half-time as needed, but game must still end on time so the next game is not delayed.</a:t>
            </a:r>
          </a:p>
        </p:txBody>
      </p:sp>
      <p:sp>
        <p:nvSpPr>
          <p:cNvPr id="4" name="Slide Number Placeholder 3"/>
          <p:cNvSpPr>
            <a:spLocks noGrp="1"/>
          </p:cNvSpPr>
          <p:nvPr>
            <p:ph type="sldNum" sz="quarter" idx="5"/>
          </p:nvPr>
        </p:nvSpPr>
        <p:spPr/>
        <p:txBody>
          <a:bodyPr/>
          <a:lstStyle/>
          <a:p>
            <a:fld id="{F869539F-BB84-4608-BFC6-54DBB04756EB}" type="slidenum">
              <a:rPr lang="en-US" smtClean="0"/>
              <a:t>77</a:t>
            </a:fld>
            <a:endParaRPr lang="en-US"/>
          </a:p>
        </p:txBody>
      </p:sp>
    </p:spTree>
    <p:extLst>
      <p:ext uri="{BB962C8B-B14F-4D97-AF65-F5344CB8AC3E}">
        <p14:creationId xmlns:p14="http://schemas.microsoft.com/office/powerpoint/2010/main" val="5698076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referee is the official timekeeper. </a:t>
            </a:r>
          </a:p>
        </p:txBody>
      </p:sp>
      <p:sp>
        <p:nvSpPr>
          <p:cNvPr id="244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A92C8BD-6DDF-4934-A2D2-569564500AC6}" type="slidenum">
              <a:rPr lang="en-US" smtClean="0">
                <a:latin typeface="Arial" pitchFamily="34" charset="0"/>
              </a:rPr>
              <a:pPr>
                <a:defRPr/>
              </a:pPr>
              <a:t>78</a:t>
            </a:fld>
            <a:endParaRPr lang="en-US" dirty="0">
              <a:latin typeface="Arial" pitchFamily="34" charset="0"/>
            </a:endParaRPr>
          </a:p>
        </p:txBody>
      </p:sp>
    </p:spTree>
    <p:extLst>
      <p:ext uri="{BB962C8B-B14F-4D97-AF65-F5344CB8AC3E}">
        <p14:creationId xmlns:p14="http://schemas.microsoft.com/office/powerpoint/2010/main" val="3791418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96C1D4-42C9-4176-83E0-DB962EF1240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01906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1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1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FB7FC9-B4B1-4DF1-A823-C73C9AB1AE5A}"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904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AYSO is a National organization with players and Regions all across the country.</a:t>
            </a:r>
          </a:p>
          <a:p>
            <a:pPr eaLnBrk="1" hangingPunct="1"/>
            <a:r>
              <a:rPr lang="en-US" dirty="0"/>
              <a:t>Started with about 100 players and now has about 350,000.</a:t>
            </a:r>
          </a:p>
          <a:p>
            <a:pPr eaLnBrk="1" hangingPunct="1"/>
            <a:endParaRPr lang="en-US" dirty="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98F27B-7E19-4BE3-9195-5FA6114011AC}"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807934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6AEE2-C7E7-4E4F-B33E-080561F62B56}"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39986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6AEE2-C7E7-4E4F-B33E-080561F62B56}" type="slidenum">
              <a:rPr kumimoji="0" lang="en-US"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90548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A0C79-F669-4EFC-B825-18DEB701789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04274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46435" name="Notes Placeholder 2"/>
          <p:cNvSpPr>
            <a:spLocks noGrp="1"/>
          </p:cNvSpPr>
          <p:nvPr>
            <p:ph type="body" idx="1"/>
          </p:nvPr>
        </p:nvSpPr>
        <p:spPr>
          <a:noFill/>
          <a:ln/>
        </p:spPr>
        <p:txBody>
          <a:bodyPr/>
          <a:lstStyle/>
          <a:p>
            <a:r>
              <a:rPr lang="en-US" dirty="0"/>
              <a:t>Review quickly; do not explain details.</a:t>
            </a:r>
          </a:p>
        </p:txBody>
      </p:sp>
      <p:sp>
        <p:nvSpPr>
          <p:cNvPr id="146436" name="Slide Number Placeholder 3"/>
          <p:cNvSpPr>
            <a:spLocks noGrp="1"/>
          </p:cNvSpPr>
          <p:nvPr>
            <p:ph type="sldNum" sz="quarter" idx="5"/>
          </p:nvPr>
        </p:nvSpPr>
        <p:spPr>
          <a:noFill/>
        </p:spPr>
        <p:txBody>
          <a:bodyPr/>
          <a:lstStyle/>
          <a:p>
            <a:fld id="{2BC4303B-0B52-4039-84F4-0711104AD23A}" type="slidenum">
              <a:rPr lang="en-US">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9523554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9539F-BB84-4608-BFC6-54DBB04756EB}" type="slidenum">
              <a:rPr lang="en-US" smtClean="0"/>
              <a:t>85</a:t>
            </a:fld>
            <a:endParaRPr lang="en-US"/>
          </a:p>
        </p:txBody>
      </p:sp>
    </p:spTree>
    <p:extLst>
      <p:ext uri="{BB962C8B-B14F-4D97-AF65-F5344CB8AC3E}">
        <p14:creationId xmlns:p14="http://schemas.microsoft.com/office/powerpoint/2010/main" val="944892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pass and a kick are essentially the same. A dribble is a shortened version of a pass or kick.</a:t>
            </a:r>
          </a:p>
        </p:txBody>
      </p:sp>
      <p:sp>
        <p:nvSpPr>
          <p:cNvPr id="4" name="Slide Number Placeholder 3"/>
          <p:cNvSpPr>
            <a:spLocks noGrp="1"/>
          </p:cNvSpPr>
          <p:nvPr>
            <p:ph type="sldNum" sz="quarter" idx="5"/>
          </p:nvPr>
        </p:nvSpPr>
        <p:spPr/>
        <p:txBody>
          <a:bodyPr/>
          <a:lstStyle/>
          <a:p>
            <a:fld id="{F869539F-BB84-4608-BFC6-54DBB04756EB}" type="slidenum">
              <a:rPr lang="en-US" smtClean="0"/>
              <a:t>86</a:t>
            </a:fld>
            <a:endParaRPr lang="en-US"/>
          </a:p>
        </p:txBody>
      </p:sp>
    </p:spTree>
    <p:extLst>
      <p:ext uri="{BB962C8B-B14F-4D97-AF65-F5344CB8AC3E}">
        <p14:creationId xmlns:p14="http://schemas.microsoft.com/office/powerpoint/2010/main" val="21826481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an exception to the normal “double touch“ prohibition.</a:t>
            </a:r>
          </a:p>
          <a:p>
            <a:endParaRPr lang="en-US" dirty="0"/>
          </a:p>
          <a:p>
            <a:r>
              <a:rPr lang="en-US" dirty="0"/>
              <a:t>A short pass or kick could easily turn into a dribble, thus multiple touches are allowed.</a:t>
            </a:r>
          </a:p>
        </p:txBody>
      </p:sp>
      <p:sp>
        <p:nvSpPr>
          <p:cNvPr id="4" name="Slide Number Placeholder 3"/>
          <p:cNvSpPr>
            <a:spLocks noGrp="1"/>
          </p:cNvSpPr>
          <p:nvPr>
            <p:ph type="sldNum" sz="quarter" idx="5"/>
          </p:nvPr>
        </p:nvSpPr>
        <p:spPr/>
        <p:txBody>
          <a:bodyPr/>
          <a:lstStyle/>
          <a:p>
            <a:fld id="{F869539F-BB84-4608-BFC6-54DBB04756EB}" type="slidenum">
              <a:rPr lang="en-US" smtClean="0"/>
              <a:t>87</a:t>
            </a:fld>
            <a:endParaRPr lang="en-US"/>
          </a:p>
        </p:txBody>
      </p:sp>
    </p:spTree>
    <p:extLst>
      <p:ext uri="{BB962C8B-B14F-4D97-AF65-F5344CB8AC3E}">
        <p14:creationId xmlns:p14="http://schemas.microsoft.com/office/powerpoint/2010/main" val="18903373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For simplicity and to be consistent with other restarts, opponents must be at least FIVE yards from point of throw. </a:t>
            </a:r>
            <a:r>
              <a:rPr lang="en-US" sz="1800" dirty="0">
                <a:effectLst/>
                <a:latin typeface="Calibri" panose="020F0502020204030204" pitchFamily="34" charset="0"/>
                <a:ea typeface="Calibri" panose="020F0502020204030204" pitchFamily="34" charset="0"/>
                <a:cs typeface="Times New Roman" panose="02020603050405020304" pitchFamily="18" charset="0"/>
              </a:rPr>
              <a:t>AYSO Reference Book: “</a:t>
            </a:r>
            <a:r>
              <a:rPr lang="en-US" sz="1800" kern="0" dirty="0">
                <a:effectLst/>
                <a:latin typeface="Calibri-Light"/>
                <a:ea typeface="Calibri" panose="020F0502020204030204" pitchFamily="34" charset="0"/>
                <a:cs typeface="Calibri-Light"/>
              </a:rPr>
              <a:t>Opponents should be 5 yards away from the ball on all restarts.”</a:t>
            </a:r>
            <a:endParaRPr lang="en-US" dirty="0"/>
          </a:p>
        </p:txBody>
      </p:sp>
      <p:sp>
        <p:nvSpPr>
          <p:cNvPr id="256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19993-816B-41B1-A401-CADF122391BB}"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09667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Doing throw-ins can be physically difficult for many 8U players. Referees should not be too picky. The point is to get the ball back into play.</a:t>
            </a:r>
          </a:p>
          <a:p>
            <a:endParaRPr lang="en-US" dirty="0"/>
          </a:p>
          <a:p>
            <a:r>
              <a:rPr lang="en-US" dirty="0"/>
              <a:t>A do-over, with guidance from the referee, may be allowed, but only one; otherwise, players spend too much time doing throw-ins instead of playing soccer. If the 2</a:t>
            </a:r>
            <a:r>
              <a:rPr lang="en-US" baseline="30000" dirty="0"/>
              <a:t>nd</a:t>
            </a:r>
            <a:r>
              <a:rPr lang="en-US" dirty="0"/>
              <a:t> try does not go well, allow play to continue.</a:t>
            </a:r>
          </a:p>
          <a:p>
            <a:endParaRPr lang="en-US" dirty="0"/>
          </a:p>
          <a:p>
            <a:r>
              <a:rPr lang="en-US" dirty="0"/>
              <a:t>For best success, referee can give instructions before the throw.</a:t>
            </a:r>
          </a:p>
        </p:txBody>
      </p:sp>
      <p:sp>
        <p:nvSpPr>
          <p:cNvPr id="257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7FCCD-FE87-48C4-B0C1-E0E3F2A74D9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1861836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Referees should help players stand in the right place before the throw. Also tell them to keep their feet on the ground when they throw.</a:t>
            </a:r>
          </a:p>
          <a:p>
            <a:endParaRPr lang="en-US" dirty="0"/>
          </a:p>
          <a:p>
            <a:r>
              <a:rPr lang="en-US" dirty="0"/>
              <a:t>The point of the throw-in is to get the ball back into play, so don’t be too picky.</a:t>
            </a:r>
          </a:p>
        </p:txBody>
      </p:sp>
      <p:sp>
        <p:nvSpPr>
          <p:cNvPr id="259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85AFD5-046F-48EE-9A1A-999A75ED0D4C}" type="slidenum">
              <a:rPr lang="en-US" smtClean="0">
                <a:solidFill>
                  <a:prstClr val="black"/>
                </a:solidFill>
                <a:latin typeface="Arial" pitchFamily="34" charset="0"/>
              </a:rPr>
              <a:pPr>
                <a:defRPr/>
              </a:pPr>
              <a:t>90</a:t>
            </a:fld>
            <a:endParaRPr lang="en-US" dirty="0">
              <a:solidFill>
                <a:prstClr val="black"/>
              </a:solidFill>
              <a:latin typeface="Arial" pitchFamily="34" charset="0"/>
            </a:endParaRPr>
          </a:p>
        </p:txBody>
      </p:sp>
    </p:spTree>
    <p:extLst>
      <p:ext uri="{BB962C8B-B14F-4D97-AF65-F5344CB8AC3E}">
        <p14:creationId xmlns:p14="http://schemas.microsoft.com/office/powerpoint/2010/main" val="207675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AYSO’s philosophies are what makes us different from other soccer organizations. These are not just nice words or slogans, but they actually state our expectations and how we operate.</a:t>
            </a:r>
          </a:p>
          <a:p>
            <a:endParaRPr lang="en-US" dirty="0"/>
          </a:p>
          <a:p>
            <a:r>
              <a:rPr lang="en-US" dirty="0"/>
              <a:t>(Each philosophy is explained in the following slides.)</a:t>
            </a:r>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1D0DCF-ED52-457D-AA11-A2632BF75CB9}" type="slidenum">
              <a:rPr lang="en-US" smtClean="0">
                <a:latin typeface="Arial" pitchFamily="34" charset="0"/>
              </a:rPr>
              <a:pPr>
                <a:defRPr/>
              </a:pPr>
              <a:t>9</a:t>
            </a:fld>
            <a:endParaRPr lang="en-US" dirty="0">
              <a:latin typeface="Arial" pitchFamily="34" charset="0"/>
            </a:endParaRPr>
          </a:p>
        </p:txBody>
      </p:sp>
    </p:spTree>
    <p:extLst>
      <p:ext uri="{BB962C8B-B14F-4D97-AF65-F5344CB8AC3E}">
        <p14:creationId xmlns:p14="http://schemas.microsoft.com/office/powerpoint/2010/main" val="501475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57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7FCCD-FE87-48C4-B0C1-E0E3F2A74D9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564305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58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C80B8-5596-447D-8FCB-BE054EEAE11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61307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1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1B06EA-DB11-461B-BA16-5640ACCEF1BC}" type="slidenum">
              <a:rPr lang="en-US" smtClean="0">
                <a:solidFill>
                  <a:prstClr val="black"/>
                </a:solidFill>
                <a:latin typeface="Arial" pitchFamily="34" charset="0"/>
              </a:rPr>
              <a:pPr>
                <a:defRPr/>
              </a:pPr>
              <a:t>93</a:t>
            </a:fld>
            <a:endParaRPr lang="en-US" dirty="0">
              <a:solidFill>
                <a:prstClr val="black"/>
              </a:solidFill>
              <a:latin typeface="Arial" pitchFamily="34" charset="0"/>
            </a:endParaRPr>
          </a:p>
        </p:txBody>
      </p:sp>
    </p:spTree>
    <p:extLst>
      <p:ext uri="{BB962C8B-B14F-4D97-AF65-F5344CB8AC3E}">
        <p14:creationId xmlns:p14="http://schemas.microsoft.com/office/powerpoint/2010/main" val="8158218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56675" name="Notes Placeholder 2"/>
          <p:cNvSpPr>
            <a:spLocks noGrp="1"/>
          </p:cNvSpPr>
          <p:nvPr>
            <p:ph type="body" idx="1"/>
          </p:nvPr>
        </p:nvSpPr>
        <p:spPr>
          <a:noFill/>
          <a:ln/>
        </p:spPr>
        <p:txBody>
          <a:bodyPr/>
          <a:lstStyle/>
          <a:p>
            <a:endParaRPr lang="en-US"/>
          </a:p>
        </p:txBody>
      </p:sp>
      <p:sp>
        <p:nvSpPr>
          <p:cNvPr id="156676" name="Slide Number Placeholder 3"/>
          <p:cNvSpPr>
            <a:spLocks noGrp="1"/>
          </p:cNvSpPr>
          <p:nvPr>
            <p:ph type="sldNum" sz="quarter" idx="5"/>
          </p:nvPr>
        </p:nvSpPr>
        <p:spPr>
          <a:noFill/>
        </p:spPr>
        <p:txBody>
          <a:bodyPr/>
          <a:lstStyle/>
          <a:p>
            <a:fld id="{157F1E63-4EAF-46AB-A511-EF7FC8FD6555}" type="slidenum">
              <a:rPr lang="en-US">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36364497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8224ED-A601-4E62-AEA0-06FC6B0F80FC}" type="slidenum">
              <a:rPr lang="en-US" altLang="en-US" smtClean="0"/>
              <a:pPr/>
              <a:t>95</a:t>
            </a:fld>
            <a:endParaRPr lang="en-US" altLang="en-US"/>
          </a:p>
        </p:txBody>
      </p:sp>
    </p:spTree>
    <p:extLst>
      <p:ext uri="{BB962C8B-B14F-4D97-AF65-F5344CB8AC3E}">
        <p14:creationId xmlns:p14="http://schemas.microsoft.com/office/powerpoint/2010/main" val="3341381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09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A17704-8721-41F0-8C7D-9D3566C60EBE}" type="slidenum">
              <a:rPr lang="en-US">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41863301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3B8AAF-7C3A-4FAE-AADF-85CF89B1A0C3}" type="slidenum">
              <a:rPr lang="en-US" altLang="en-US" smtClean="0"/>
              <a:pPr/>
              <a:t>97</a:t>
            </a:fld>
            <a:endParaRPr lang="en-US" altLang="en-US"/>
          </a:p>
        </p:txBody>
      </p:sp>
    </p:spTree>
    <p:extLst>
      <p:ext uri="{BB962C8B-B14F-4D97-AF65-F5344CB8AC3E}">
        <p14:creationId xmlns:p14="http://schemas.microsoft.com/office/powerpoint/2010/main" val="32911105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“Technical offense” can be double touch or deliberate heading.</a:t>
            </a:r>
          </a:p>
          <a:p>
            <a:endParaRPr lang="en-US" dirty="0"/>
          </a:p>
          <a:p>
            <a:r>
              <a:rPr lang="en-US" dirty="0"/>
              <a:t>Explain what “indirect” means.</a:t>
            </a:r>
          </a:p>
          <a:p>
            <a:endParaRPr lang="en-US" dirty="0"/>
          </a:p>
        </p:txBody>
      </p:sp>
      <p:sp>
        <p:nvSpPr>
          <p:cNvPr id="269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E82EDE-2CCE-4BF8-8AF7-650F2D0EB996}" type="slidenum">
              <a:rPr lang="en-US" smtClean="0">
                <a:latin typeface="Arial" pitchFamily="34" charset="0"/>
              </a:rPr>
              <a:pPr>
                <a:defRPr/>
              </a:pPr>
              <a:t>98</a:t>
            </a:fld>
            <a:endParaRPr lang="en-US" dirty="0">
              <a:latin typeface="Arial" pitchFamily="34" charset="0"/>
            </a:endParaRPr>
          </a:p>
        </p:txBody>
      </p:sp>
    </p:spTree>
    <p:extLst>
      <p:ext uri="{BB962C8B-B14F-4D97-AF65-F5344CB8AC3E}">
        <p14:creationId xmlns:p14="http://schemas.microsoft.com/office/powerpoint/2010/main" val="22635149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72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4BD110-8DA8-4F67-A711-02A84F68918F}" type="slidenum">
              <a:rPr lang="en-US" smtClean="0">
                <a:latin typeface="Arial" pitchFamily="34" charset="0"/>
              </a:rPr>
              <a:pPr>
                <a:defRPr/>
              </a:pPr>
              <a:t>99</a:t>
            </a:fld>
            <a:endParaRPr lang="en-US" dirty="0">
              <a:latin typeface="Arial" pitchFamily="34" charset="0"/>
            </a:endParaRPr>
          </a:p>
        </p:txBody>
      </p:sp>
    </p:spTree>
    <p:extLst>
      <p:ext uri="{BB962C8B-B14F-4D97-AF65-F5344CB8AC3E}">
        <p14:creationId xmlns:p14="http://schemas.microsoft.com/office/powerpoint/2010/main" val="30635465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73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89A7E5-31E3-4FC8-831D-C21AEC3828A9}" type="slidenum">
              <a:rPr lang="en-US" smtClean="0">
                <a:solidFill>
                  <a:prstClr val="black"/>
                </a:solidFill>
                <a:latin typeface="Arial" pitchFamily="34" charset="0"/>
              </a:rPr>
              <a:pPr>
                <a:defRPr/>
              </a:pPr>
              <a:t>100</a:t>
            </a:fld>
            <a:endParaRPr lang="en-US" dirty="0">
              <a:solidFill>
                <a:prstClr val="black"/>
              </a:solidFill>
              <a:latin typeface="Arial" pitchFamily="34" charset="0"/>
            </a:endParaRPr>
          </a:p>
        </p:txBody>
      </p:sp>
    </p:spTree>
    <p:extLst>
      <p:ext uri="{BB962C8B-B14F-4D97-AF65-F5344CB8AC3E}">
        <p14:creationId xmlns:p14="http://schemas.microsoft.com/office/powerpoint/2010/main" val="2520168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descr="A white circle with blue and red text&#10;&#10;Description automatically generated">
            <a:extLst>
              <a:ext uri="{FF2B5EF4-FFF2-40B4-BE49-F238E27FC236}">
                <a16:creationId xmlns:a16="http://schemas.microsoft.com/office/drawing/2014/main" id="{94C3465F-70FA-D516-0324-28924E1A3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250" y="1564502"/>
            <a:ext cx="2857500" cy="2857500"/>
          </a:xfrm>
          <a:prstGeom prst="rect">
            <a:avLst/>
          </a:prstGeom>
        </p:spPr>
      </p:pic>
      <p:sp>
        <p:nvSpPr>
          <p:cNvPr id="2" name="Title 1"/>
          <p:cNvSpPr>
            <a:spLocks noGrp="1"/>
          </p:cNvSpPr>
          <p:nvPr>
            <p:ph type="ctrTitle" hasCustomPrompt="1"/>
          </p:nvPr>
        </p:nvSpPr>
        <p:spPr>
          <a:xfrm>
            <a:off x="914400" y="288100"/>
            <a:ext cx="10363200" cy="1440492"/>
          </a:xfrm>
        </p:spPr>
        <p:txBody>
          <a:bodyPr/>
          <a:lstStyle>
            <a:lvl1pPr algn="ctr">
              <a:defRPr sz="4800" baseline="0">
                <a:solidFill>
                  <a:schemeClr val="tx1"/>
                </a:solidFill>
              </a:defRPr>
            </a:lvl1pPr>
          </a:lstStyle>
          <a:p>
            <a:pPr algn="ctr"/>
            <a:r>
              <a:rPr lang="en-US" dirty="0"/>
              <a:t>Click to add Lesson Title</a:t>
            </a:r>
          </a:p>
        </p:txBody>
      </p:sp>
      <p:sp>
        <p:nvSpPr>
          <p:cNvPr id="4" name="Subtitle 2">
            <a:extLst>
              <a:ext uri="{FF2B5EF4-FFF2-40B4-BE49-F238E27FC236}">
                <a16:creationId xmlns:a16="http://schemas.microsoft.com/office/drawing/2014/main" id="{9E77475D-A136-9DD5-CA49-22BEE723797E}"/>
              </a:ext>
            </a:extLst>
          </p:cNvPr>
          <p:cNvSpPr>
            <a:spLocks noGrp="1"/>
          </p:cNvSpPr>
          <p:nvPr>
            <p:ph type="subTitle" idx="1"/>
          </p:nvPr>
        </p:nvSpPr>
        <p:spPr>
          <a:xfrm>
            <a:off x="1524000" y="4334005"/>
            <a:ext cx="9144000" cy="1565754"/>
          </a:xfrm>
        </p:spPr>
        <p:txBody>
          <a:bodyPr anchor="ct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841724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92B0F-B594-4A1F-9B7A-B68FDAE0B1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7E031D1-C7C6-4601-A52F-E8196D7319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AD3BC5-8477-4B7E-8ACA-7074D9F8E591}"/>
              </a:ext>
            </a:extLst>
          </p:cNvPr>
          <p:cNvSpPr>
            <a:spLocks noGrp="1"/>
          </p:cNvSpPr>
          <p:nvPr>
            <p:ph type="sldNum" sz="quarter" idx="12"/>
          </p:nvPr>
        </p:nvSpPr>
        <p:spPr/>
        <p:txBody>
          <a:bodyPr/>
          <a:lstStyle>
            <a:lvl1pPr>
              <a:defRPr sz="1400" baseline="0">
                <a:solidFill>
                  <a:schemeClr val="tx1"/>
                </a:solidFill>
                <a:latin typeface="Calibri" panose="020F0502020204030204" pitchFamily="34" charset="0"/>
              </a:defRPr>
            </a:lvl1pPr>
          </a:lstStyle>
          <a:p>
            <a:fld id="{9799A6A8-FBED-4C96-A62D-7FD1C15B870C}" type="slidenum">
              <a:rPr lang="en-US" smtClean="0"/>
              <a:pPr/>
              <a:t>‹#›</a:t>
            </a:fld>
            <a:endParaRPr lang="en-US" dirty="0"/>
          </a:p>
        </p:txBody>
      </p:sp>
    </p:spTree>
    <p:extLst>
      <p:ext uri="{BB962C8B-B14F-4D97-AF65-F5344CB8AC3E}">
        <p14:creationId xmlns:p14="http://schemas.microsoft.com/office/powerpoint/2010/main" val="255791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7EC6C-4CF4-43E2-9D5F-24355BD38F3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88406CC-9233-4651-A68D-F5D837E75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0E464-0101-4A88-AC04-AA478910260E}"/>
              </a:ext>
            </a:extLst>
          </p:cNvPr>
          <p:cNvSpPr>
            <a:spLocks noGrp="1"/>
          </p:cNvSpPr>
          <p:nvPr>
            <p:ph type="sldNum" sz="quarter" idx="12"/>
          </p:nvPr>
        </p:nvSpPr>
        <p:spPr/>
        <p:txBody>
          <a:bodyPr/>
          <a:lstStyle>
            <a:lvl1pPr>
              <a:defRPr sz="1400" baseline="0">
                <a:latin typeface="Calibri" panose="020F0502020204030204" pitchFamily="34" charset="0"/>
              </a:defRPr>
            </a:lvl1pPr>
          </a:lstStyle>
          <a:p>
            <a:fld id="{386ACDB5-3BDF-4A22-9045-CD6933A4023A}" type="slidenum">
              <a:rPr lang="en-US" smtClean="0"/>
              <a:pPr/>
              <a:t>‹#›</a:t>
            </a:fld>
            <a:endParaRPr lang="en-US" dirty="0"/>
          </a:p>
        </p:txBody>
      </p:sp>
    </p:spTree>
    <p:extLst>
      <p:ext uri="{BB962C8B-B14F-4D97-AF65-F5344CB8AC3E}">
        <p14:creationId xmlns:p14="http://schemas.microsoft.com/office/powerpoint/2010/main" val="117167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5"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4"/>
          </p:nvPr>
        </p:nvSpPr>
        <p:spPr>
          <a:xfrm>
            <a:off x="11277600" y="6553200"/>
            <a:ext cx="914400" cy="304800"/>
          </a:xfrm>
          <a:prstGeom prst="rect">
            <a:avLst/>
          </a:prstGeom>
        </p:spPr>
        <p:txBody>
          <a:bodyPr vert="horz" lIns="91440" tIns="45720" rIns="91440" bIns="45720" rtlCol="0" anchor="ctr"/>
          <a:lstStyle>
            <a:lvl1pPr algn="r">
              <a:defRPr sz="1100" smtClean="0">
                <a:solidFill>
                  <a:schemeClr val="bg1">
                    <a:lumMod val="65000"/>
                  </a:schemeClr>
                </a:solidFill>
                <a:latin typeface="+mn-lt"/>
              </a:defRPr>
            </a:lvl1pPr>
          </a:lstStyle>
          <a:p>
            <a:r>
              <a:rPr lang="en-US"/>
              <a:t>page</a:t>
            </a:r>
            <a:endParaRPr lang="en-US" dirty="0"/>
          </a:p>
        </p:txBody>
      </p:sp>
    </p:spTree>
    <p:extLst>
      <p:ext uri="{BB962C8B-B14F-4D97-AF65-F5344CB8AC3E}">
        <p14:creationId xmlns:p14="http://schemas.microsoft.com/office/powerpoint/2010/main" val="41692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735EAFC-D66B-4F07-8676-B2BFB633FA79}" type="slidenum">
              <a:rPr lang="en-US" smtClean="0"/>
              <a:t>‹#›</a:t>
            </a:fld>
            <a:endParaRPr lang="en-US"/>
          </a:p>
        </p:txBody>
      </p:sp>
      <p:sp>
        <p:nvSpPr>
          <p:cNvPr id="7" name="Content Placeholder 2"/>
          <p:cNvSpPr>
            <a:spLocks noGrp="1"/>
          </p:cNvSpPr>
          <p:nvPr>
            <p:ph idx="1"/>
          </p:nvPr>
        </p:nvSpPr>
        <p:spPr>
          <a:xfrm>
            <a:off x="609600" y="1690688"/>
            <a:ext cx="10972800" cy="4486275"/>
          </a:xfrm>
        </p:spPr>
        <p:txBody>
          <a:bodyPr>
            <a:normAutofit/>
          </a:bodyPr>
          <a:lstStyle>
            <a:lvl1pPr>
              <a:spcBef>
                <a:spcPts val="1000"/>
              </a:spcBef>
              <a:defRPr sz="3200"/>
            </a:lvl1pPr>
            <a:lvl2pPr>
              <a:spcBef>
                <a:spcPts val="1000"/>
              </a:spcBef>
              <a:defRPr sz="3000"/>
            </a:lvl2pPr>
            <a:lvl3pPr>
              <a:spcBef>
                <a:spcPts val="1000"/>
              </a:spcBef>
              <a:defRPr sz="2800"/>
            </a:lvl3pPr>
            <a:lvl4pPr>
              <a:spcBef>
                <a:spcPts val="1000"/>
              </a:spcBef>
              <a:defRPr sz="2800"/>
            </a:lvl4pPr>
            <a:lvl5pPr>
              <a:spcBef>
                <a:spcPts val="10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609600" y="365125"/>
            <a:ext cx="10972800" cy="1325563"/>
          </a:xfrm>
        </p:spPr>
        <p:txBody>
          <a:bodyPr>
            <a:normAutofit/>
          </a:bodyPr>
          <a:lstStyle>
            <a:lvl1pPr>
              <a:defRPr sz="44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5192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53200"/>
            <a:ext cx="914400" cy="304800"/>
          </a:xfrm>
          <a:prstGeom prst="rect">
            <a:avLst/>
          </a:prstGeom>
        </p:spPr>
        <p:txBody>
          <a:bodyPr vert="horz" lIns="91440" tIns="45720" rIns="91440" bIns="45720" rtlCol="0" anchor="ctr"/>
          <a:lstStyle>
            <a:lvl1pPr algn="r">
              <a:defRPr sz="1100" smtClean="0">
                <a:solidFill>
                  <a:schemeClr val="bg1">
                    <a:lumMod val="65000"/>
                  </a:schemeClr>
                </a:solidFill>
                <a:latin typeface="+mn-lt"/>
              </a:defRPr>
            </a:lvl1pPr>
          </a:lstStyle>
          <a:p>
            <a:r>
              <a:rPr lang="en-US"/>
              <a:t>page</a:t>
            </a:r>
            <a:endParaRPr lang="en-US" dirty="0"/>
          </a:p>
        </p:txBody>
      </p:sp>
      <p:sp>
        <p:nvSpPr>
          <p:cNvPr id="7"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8" name="Text Placeholder 2"/>
          <p:cNvSpPr>
            <a:spLocks noGrp="1"/>
          </p:cNvSpPr>
          <p:nvPr>
            <p:ph type="body" idx="1" hasCustomPrompt="1"/>
          </p:nvPr>
        </p:nvSpPr>
        <p:spPr>
          <a:xfrm>
            <a:off x="831850" y="4589463"/>
            <a:ext cx="10515600" cy="1500187"/>
          </a:xfrm>
        </p:spPr>
        <p:txBody>
          <a:bodyPr>
            <a:normAutofit/>
          </a:bodyPr>
          <a:lstStyle>
            <a:lvl1pPr marL="0" indent="0">
              <a:buNone/>
              <a:defRPr sz="36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	Click to edit Master text styles</a:t>
            </a:r>
          </a:p>
        </p:txBody>
      </p:sp>
    </p:spTree>
    <p:extLst>
      <p:ext uri="{BB962C8B-B14F-4D97-AF65-F5344CB8AC3E}">
        <p14:creationId xmlns:p14="http://schemas.microsoft.com/office/powerpoint/2010/main" val="353293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Vertical">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35EAFC-D66B-4F07-8676-B2BFB633FA79}" type="slidenum">
              <a:rPr lang="en-US" smtClean="0"/>
              <a:t>‹#›</a:t>
            </a:fld>
            <a:endParaRPr lang="en-US"/>
          </a:p>
        </p:txBody>
      </p:sp>
      <p:sp>
        <p:nvSpPr>
          <p:cNvPr id="9" name="Content Placeholder 2"/>
          <p:cNvSpPr>
            <a:spLocks noGrp="1"/>
          </p:cNvSpPr>
          <p:nvPr>
            <p:ph sz="half" idx="1"/>
          </p:nvPr>
        </p:nvSpPr>
        <p:spPr>
          <a:xfrm>
            <a:off x="609600" y="1690688"/>
            <a:ext cx="5410200" cy="4486275"/>
          </a:xfrm>
        </p:spPr>
        <p:txBody>
          <a:bodyPr>
            <a:normAutofit/>
          </a:bodyPr>
          <a:lstStyle>
            <a:lvl1pPr>
              <a:spcBef>
                <a:spcPts val="1000"/>
              </a:spcBef>
              <a:defRPr sz="3200"/>
            </a:lvl1pPr>
            <a:lvl2pPr>
              <a:spcBef>
                <a:spcPts val="1000"/>
              </a:spcBef>
              <a:defRPr sz="3000"/>
            </a:lvl2pPr>
            <a:lvl3pPr>
              <a:spcBef>
                <a:spcPts val="1000"/>
              </a:spcBef>
              <a:defRPr sz="2800"/>
            </a:lvl3pPr>
            <a:lvl4pPr>
              <a:spcBef>
                <a:spcPts val="1000"/>
              </a:spcBef>
              <a:defRPr sz="2800"/>
            </a:lvl4pPr>
            <a:lvl5pPr>
              <a:spcBef>
                <a:spcPts val="10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172200" y="1690688"/>
            <a:ext cx="5410200" cy="4486275"/>
          </a:xfrm>
        </p:spPr>
        <p:txBody>
          <a:bodyPr>
            <a:normAutofit/>
          </a:bodyPr>
          <a:lstStyle>
            <a:lvl1pPr>
              <a:spcBef>
                <a:spcPts val="1000"/>
              </a:spcBef>
              <a:defRPr sz="3200"/>
            </a:lvl1pPr>
            <a:lvl2pPr>
              <a:spcBef>
                <a:spcPts val="1000"/>
              </a:spcBef>
              <a:defRPr sz="3000"/>
            </a:lvl2pPr>
            <a:lvl3pPr>
              <a:spcBef>
                <a:spcPts val="1000"/>
              </a:spcBef>
              <a:defRPr sz="2800"/>
            </a:lvl3pPr>
            <a:lvl4pPr>
              <a:spcBef>
                <a:spcPts val="1000"/>
              </a:spcBef>
              <a:defRPr sz="2800"/>
            </a:lvl4pPr>
            <a:lvl5pPr>
              <a:spcBef>
                <a:spcPts val="10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609600" y="365125"/>
            <a:ext cx="10972800" cy="1325563"/>
          </a:xfrm>
        </p:spPr>
        <p:txBody>
          <a:bodyPr>
            <a:normAutofit/>
          </a:bodyPr>
          <a:lstStyle>
            <a:lvl1pPr>
              <a:defRPr sz="44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024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91640"/>
            <a:ext cx="10972800" cy="2209800"/>
          </a:xfrm>
        </p:spPr>
        <p:txBody>
          <a:bodyPr>
            <a:normAutofit/>
          </a:bodyPr>
          <a:lstStyle>
            <a:lvl1pPr>
              <a:defRPr sz="3200">
                <a:solidFill>
                  <a:schemeClr val="tx1"/>
                </a:solidFill>
              </a:defRPr>
            </a:lvl1pPr>
            <a:lvl2pPr>
              <a:defRPr sz="3000">
                <a:solidFill>
                  <a:schemeClr val="tx1"/>
                </a:solidFill>
              </a:defRPr>
            </a:lvl2pPr>
            <a:lvl3pPr>
              <a:defRPr sz="2000">
                <a:solidFill>
                  <a:schemeClr val="tx2"/>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09600" y="3962400"/>
            <a:ext cx="10972800" cy="2209800"/>
          </a:xfrm>
        </p:spPr>
        <p:txBody>
          <a:bodyPr>
            <a:normAutofit/>
          </a:bodyPr>
          <a:lstStyle>
            <a:lvl1pPr algn="l">
              <a:defRPr sz="3200">
                <a:solidFill>
                  <a:schemeClr val="tx1"/>
                </a:solidFill>
              </a:defRPr>
            </a:lvl1pPr>
            <a:lvl2pPr>
              <a:defRPr sz="3000">
                <a:solidFill>
                  <a:schemeClr val="tx1"/>
                </a:solidFill>
              </a:defRPr>
            </a:lvl2pPr>
            <a:lvl3pPr>
              <a:defRPr sz="2000">
                <a:solidFill>
                  <a:schemeClr val="tx2"/>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 name="Slide Number Placeholder 1"/>
          <p:cNvSpPr>
            <a:spLocks noGrp="1"/>
          </p:cNvSpPr>
          <p:nvPr>
            <p:ph type="sldNum" sz="quarter" idx="10"/>
          </p:nvPr>
        </p:nvSpPr>
        <p:spPr/>
        <p:txBody>
          <a:bodyPr/>
          <a:lstStyle/>
          <a:p>
            <a:fld id="{3735EAFC-D66B-4F07-8676-B2BFB633FA79}" type="slidenum">
              <a:rPr lang="en-US" smtClean="0"/>
              <a:t>‹#›</a:t>
            </a:fld>
            <a:endParaRPr lang="en-US"/>
          </a:p>
        </p:txBody>
      </p:sp>
      <p:sp>
        <p:nvSpPr>
          <p:cNvPr id="7" name="Title 1"/>
          <p:cNvSpPr>
            <a:spLocks noGrp="1"/>
          </p:cNvSpPr>
          <p:nvPr>
            <p:ph type="title"/>
          </p:nvPr>
        </p:nvSpPr>
        <p:spPr>
          <a:xfrm>
            <a:off x="609600" y="365125"/>
            <a:ext cx="10972800" cy="1325563"/>
          </a:xfrm>
        </p:spPr>
        <p:txBody>
          <a:bodyPr>
            <a:normAutofit/>
          </a:bodyPr>
          <a:lstStyle>
            <a:lvl1pPr>
              <a:defRPr sz="44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950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3735EAFC-D66B-4F07-8676-B2BFB633FA79}" type="slidenum">
              <a:rPr lang="en-US" smtClean="0"/>
              <a:t>‹#›</a:t>
            </a:fld>
            <a:endParaRPr lang="en-US"/>
          </a:p>
        </p:txBody>
      </p:sp>
      <p:sp>
        <p:nvSpPr>
          <p:cNvPr id="7" name="Title 1"/>
          <p:cNvSpPr>
            <a:spLocks noGrp="1"/>
          </p:cNvSpPr>
          <p:nvPr>
            <p:ph type="title"/>
          </p:nvPr>
        </p:nvSpPr>
        <p:spPr>
          <a:xfrm>
            <a:off x="609600" y="365125"/>
            <a:ext cx="10972800" cy="1325563"/>
          </a:xfrm>
        </p:spPr>
        <p:txBody>
          <a:bodyPr>
            <a:normAutofit/>
          </a:bodyPr>
          <a:lstStyle>
            <a:lvl1pPr>
              <a:defRPr sz="44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959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3735EAFC-D66B-4F07-8676-B2BFB633FA79}" type="slidenum">
              <a:rPr lang="en-US" smtClean="0"/>
              <a:t>‹#›</a:t>
            </a:fld>
            <a:endParaRPr lang="en-US"/>
          </a:p>
        </p:txBody>
      </p:sp>
    </p:spTree>
    <p:extLst>
      <p:ext uri="{BB962C8B-B14F-4D97-AF65-F5344CB8AC3E}">
        <p14:creationId xmlns:p14="http://schemas.microsoft.com/office/powerpoint/2010/main" val="207231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le or Graphic (no waterm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3886200"/>
          </a:xfrm>
        </p:spPr>
        <p:txBody>
          <a:bodyPr/>
          <a:lstStyle>
            <a:lvl1pPr>
              <a:defRPr sz="3200">
                <a:solidFill>
                  <a:schemeClr val="tx1"/>
                </a:solidFill>
              </a:defRPr>
            </a:lvl1pPr>
            <a:lvl2pPr>
              <a:defRPr sz="3000">
                <a:solidFill>
                  <a:schemeClr val="tx1"/>
                </a:solidFill>
              </a:defRPr>
            </a:lvl2pPr>
            <a:lvl3pPr>
              <a:defRPr sz="2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p:txBody>
          <a:bodyPr/>
          <a:lstStyle/>
          <a:p>
            <a:fld id="{3735EAFC-D66B-4F07-8676-B2BFB633FA79}" type="slidenum">
              <a:rPr lang="en-US" smtClean="0"/>
              <a:t>‹#›</a:t>
            </a:fld>
            <a:endParaRPr lang="en-US"/>
          </a:p>
        </p:txBody>
      </p:sp>
      <p:sp>
        <p:nvSpPr>
          <p:cNvPr id="7" name="Title 1"/>
          <p:cNvSpPr>
            <a:spLocks noGrp="1"/>
          </p:cNvSpPr>
          <p:nvPr>
            <p:ph type="title"/>
          </p:nvPr>
        </p:nvSpPr>
        <p:spPr>
          <a:xfrm>
            <a:off x="609600" y="365125"/>
            <a:ext cx="10972800" cy="1325563"/>
          </a:xfrm>
        </p:spPr>
        <p:txBody>
          <a:bodyPr>
            <a:normAutofit/>
          </a:bodyPr>
          <a:lstStyle>
            <a:lvl1pPr>
              <a:defRPr sz="44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7244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417639"/>
            <a:ext cx="10972800" cy="470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11277600" y="6553200"/>
            <a:ext cx="914400" cy="304800"/>
          </a:xfrm>
          <a:prstGeom prst="rect">
            <a:avLst/>
          </a:prstGeom>
        </p:spPr>
        <p:txBody>
          <a:bodyPr vert="horz" lIns="91440" tIns="45720" rIns="91440" bIns="45720" rtlCol="0" anchor="ctr"/>
          <a:lstStyle>
            <a:lvl1pPr algn="r">
              <a:defRPr sz="1100" smtClean="0">
                <a:solidFill>
                  <a:schemeClr val="bg1">
                    <a:lumMod val="65000"/>
                  </a:schemeClr>
                </a:solidFill>
                <a:latin typeface="+mn-lt"/>
              </a:defRPr>
            </a:lvl1pPr>
          </a:lstStyle>
          <a:p>
            <a:r>
              <a:rPr lang="en-US"/>
              <a:t>page</a:t>
            </a:r>
            <a:endParaRPr lang="en-US" dirty="0"/>
          </a:p>
        </p:txBody>
      </p:sp>
    </p:spTree>
    <p:extLst>
      <p:ext uri="{BB962C8B-B14F-4D97-AF65-F5344CB8AC3E}">
        <p14:creationId xmlns:p14="http://schemas.microsoft.com/office/powerpoint/2010/main" val="425211189"/>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63" r:id="rId3"/>
    <p:sldLayoutId id="2147483662" r:id="rId4"/>
    <p:sldLayoutId id="2147483664" r:id="rId5"/>
    <p:sldLayoutId id="2147483665" r:id="rId6"/>
    <p:sldLayoutId id="2147483666" r:id="rId7"/>
    <p:sldLayoutId id="2147483668" r:id="rId8"/>
    <p:sldLayoutId id="2147483669" r:id="rId9"/>
  </p:sldLayoutIdLst>
  <p:txStyles>
    <p:titleStyle>
      <a:lvl1pPr algn="ctr" rtl="0" eaLnBrk="1" fontAlgn="base" hangingPunct="1">
        <a:spcBef>
          <a:spcPct val="0"/>
        </a:spcBef>
        <a:spcAft>
          <a:spcPct val="0"/>
        </a:spcAft>
        <a:defRPr sz="4400" b="1" kern="1200">
          <a:solidFill>
            <a:schemeClr val="tx1"/>
          </a:solidFill>
          <a:latin typeface="Calibri Light" panose="020F0302020204030204" pitchFamily="34" charset="0"/>
          <a:ea typeface="+mj-ea"/>
          <a:cs typeface="Calibri Light" panose="020F0302020204030204" pitchFamily="34" charset="0"/>
        </a:defRPr>
      </a:lvl1pPr>
      <a:lvl2pPr algn="ctr" rtl="0" eaLnBrk="1" fontAlgn="base" hangingPunct="1">
        <a:spcBef>
          <a:spcPct val="0"/>
        </a:spcBef>
        <a:spcAft>
          <a:spcPct val="0"/>
        </a:spcAft>
        <a:defRPr sz="4400">
          <a:solidFill>
            <a:schemeClr val="tx1"/>
          </a:solidFill>
          <a:latin typeface="Gill Sans MT" panose="020B0502020104020203" pitchFamily="34" charset="0"/>
        </a:defRPr>
      </a:lvl2pPr>
      <a:lvl3pPr algn="ctr" rtl="0" eaLnBrk="1" fontAlgn="base" hangingPunct="1">
        <a:spcBef>
          <a:spcPct val="0"/>
        </a:spcBef>
        <a:spcAft>
          <a:spcPct val="0"/>
        </a:spcAft>
        <a:defRPr sz="4400">
          <a:solidFill>
            <a:schemeClr val="tx1"/>
          </a:solidFill>
          <a:latin typeface="Gill Sans MT" panose="020B0502020104020203" pitchFamily="34" charset="0"/>
        </a:defRPr>
      </a:lvl3pPr>
      <a:lvl4pPr algn="ctr" rtl="0" eaLnBrk="1" fontAlgn="base" hangingPunct="1">
        <a:spcBef>
          <a:spcPct val="0"/>
        </a:spcBef>
        <a:spcAft>
          <a:spcPct val="0"/>
        </a:spcAft>
        <a:defRPr sz="4400">
          <a:solidFill>
            <a:schemeClr val="tx1"/>
          </a:solidFill>
          <a:latin typeface="Gill Sans MT" panose="020B0502020104020203" pitchFamily="34" charset="0"/>
        </a:defRPr>
      </a:lvl4pPr>
      <a:lvl5pPr algn="ctr" rtl="0" eaLnBrk="1" fontAlgn="base" hangingPunct="1">
        <a:spcBef>
          <a:spcPct val="0"/>
        </a:spcBef>
        <a:spcAft>
          <a:spcPct val="0"/>
        </a:spcAft>
        <a:defRPr sz="4400">
          <a:solidFill>
            <a:schemeClr val="tx1"/>
          </a:solidFill>
          <a:latin typeface="Gill Sans MT" panose="020B0502020104020203" pitchFamily="34" charset="0"/>
        </a:defRPr>
      </a:lvl5pPr>
      <a:lvl6pPr marL="457200" algn="ctr" rtl="0" eaLnBrk="1" fontAlgn="base" hangingPunct="1">
        <a:spcBef>
          <a:spcPct val="0"/>
        </a:spcBef>
        <a:spcAft>
          <a:spcPct val="0"/>
        </a:spcAft>
        <a:defRPr sz="4400">
          <a:solidFill>
            <a:schemeClr val="tx1"/>
          </a:solidFill>
          <a:latin typeface="Gill Sans MT" panose="020B0502020104020203" pitchFamily="34" charset="0"/>
        </a:defRPr>
      </a:lvl6pPr>
      <a:lvl7pPr marL="914400" algn="ctr" rtl="0" eaLnBrk="1" fontAlgn="base" hangingPunct="1">
        <a:spcBef>
          <a:spcPct val="0"/>
        </a:spcBef>
        <a:spcAft>
          <a:spcPct val="0"/>
        </a:spcAft>
        <a:defRPr sz="4400">
          <a:solidFill>
            <a:schemeClr val="tx1"/>
          </a:solidFill>
          <a:latin typeface="Gill Sans MT" panose="020B0502020104020203" pitchFamily="34" charset="0"/>
        </a:defRPr>
      </a:lvl7pPr>
      <a:lvl8pPr marL="1371600" algn="ctr" rtl="0" eaLnBrk="1" fontAlgn="base" hangingPunct="1">
        <a:spcBef>
          <a:spcPct val="0"/>
        </a:spcBef>
        <a:spcAft>
          <a:spcPct val="0"/>
        </a:spcAft>
        <a:defRPr sz="4400">
          <a:solidFill>
            <a:schemeClr val="tx1"/>
          </a:solidFill>
          <a:latin typeface="Gill Sans MT" panose="020B0502020104020203" pitchFamily="34" charset="0"/>
        </a:defRPr>
      </a:lvl8pPr>
      <a:lvl9pPr marL="1828800" algn="ctr" rtl="0" eaLnBrk="1" fontAlgn="base" hangingPunct="1">
        <a:spcBef>
          <a:spcPct val="0"/>
        </a:spcBef>
        <a:spcAft>
          <a:spcPct val="0"/>
        </a:spcAft>
        <a:defRPr sz="4400">
          <a:solidFill>
            <a:schemeClr val="tx1"/>
          </a:solidFill>
          <a:latin typeface="Gill Sans MT" panose="020B0502020104020203"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30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C27278D-0C26-41B5-8A83-9EFA6A7BE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9A6A8-FBED-4C96-A62D-7FD1C15B870C}" type="slidenum">
              <a:rPr lang="en-US" smtClean="0"/>
              <a:t>‹#›</a:t>
            </a:fld>
            <a:endParaRPr lang="en-US"/>
          </a:p>
        </p:txBody>
      </p:sp>
      <p:pic>
        <p:nvPicPr>
          <p:cNvPr id="8" name="Picture 7">
            <a:extLst>
              <a:ext uri="{FF2B5EF4-FFF2-40B4-BE49-F238E27FC236}">
                <a16:creationId xmlns:a16="http://schemas.microsoft.com/office/drawing/2014/main" id="{F411CE57-9B5F-411B-8E15-344D3D2BA7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6200"/>
            <a:ext cx="12192000" cy="3276600"/>
          </a:xfrm>
          <a:prstGeom prst="rect">
            <a:avLst/>
          </a:prstGeom>
        </p:spPr>
      </p:pic>
      <p:pic>
        <p:nvPicPr>
          <p:cNvPr id="10" name="Picture 9">
            <a:extLst>
              <a:ext uri="{FF2B5EF4-FFF2-40B4-BE49-F238E27FC236}">
                <a16:creationId xmlns:a16="http://schemas.microsoft.com/office/drawing/2014/main" id="{5B38E8DB-D84B-40C4-968B-8968D8CC74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50950" y="609601"/>
            <a:ext cx="9526650" cy="1371599"/>
          </a:xfrm>
          <a:prstGeom prst="rect">
            <a:avLst/>
          </a:prstGeom>
        </p:spPr>
      </p:pic>
    </p:spTree>
    <p:extLst>
      <p:ext uri="{BB962C8B-B14F-4D97-AF65-F5344CB8AC3E}">
        <p14:creationId xmlns:p14="http://schemas.microsoft.com/office/powerpoint/2010/main" val="489356566"/>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2" presetClass="entr" presetSubtype="2"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8" fill="hold" nodeType="clickEffect">
                                  <p:stCondLst>
                                    <p:cond delay="0"/>
                                  </p:stCondLst>
                                  <p:childTnLst>
                                    <p:anim calcmode="lin" valueType="num">
                                      <p:cBhvr additive="base">
                                        <p:cTn id="19" dur="500"/>
                                        <p:tgtEl>
                                          <p:spTgt spid="10"/>
                                        </p:tgtEl>
                                        <p:attrNameLst>
                                          <p:attrName>ppt_x</p:attrName>
                                        </p:attrNameLst>
                                      </p:cBhvr>
                                      <p:tavLst>
                                        <p:tav tm="0">
                                          <p:val>
                                            <p:strVal val="ppt_x"/>
                                          </p:val>
                                        </p:tav>
                                        <p:tav tm="100000">
                                          <p:val>
                                            <p:strVal val="0-ppt_w/2"/>
                                          </p:val>
                                        </p:tav>
                                      </p:tavLst>
                                    </p:anim>
                                    <p:anim calcmode="lin" valueType="num">
                                      <p:cBhvr additive="base">
                                        <p:cTn id="20" dur="500"/>
                                        <p:tgtEl>
                                          <p:spTgt spid="10"/>
                                        </p:tgtEl>
                                        <p:attrNameLst>
                                          <p:attrName>ppt_y</p:attrName>
                                        </p:attrNameLst>
                                      </p:cBhvr>
                                      <p:tavLst>
                                        <p:tav tm="0">
                                          <p:val>
                                            <p:strVal val="ppt_y"/>
                                          </p:val>
                                        </p:tav>
                                        <p:tav tm="100000">
                                          <p:val>
                                            <p:strVal val="ppt_y"/>
                                          </p:val>
                                        </p:tav>
                                      </p:tavLst>
                                    </p:anim>
                                    <p:set>
                                      <p:cBhvr>
                                        <p:cTn id="21" dur="1" fill="hold">
                                          <p:stCondLst>
                                            <p:cond delay="499"/>
                                          </p:stCondLst>
                                        </p:cTn>
                                        <p:tgtEl>
                                          <p:spTgt spid="10"/>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6" presetClass="exit" presetSubtype="21" fill="hold" nodeType="after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CA0C8-63C4-402C-AFA5-440CC5785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544E2-E777-41E2-8C5F-2F5FF0E13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65364-5099-4533-9A6B-290A1F3BF1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A0B28E6-A34B-42F4-ACB4-668D33A24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125C7-53BA-4EE0-8E95-A69651F4B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baseline="0">
                <a:solidFill>
                  <a:schemeClr val="tx1"/>
                </a:solidFill>
                <a:latin typeface="Calibri" panose="020F0502020204030204" pitchFamily="34" charset="0"/>
              </a:defRPr>
            </a:lvl1pPr>
          </a:lstStyle>
          <a:p>
            <a:fld id="{386ACDB5-3BDF-4A22-9045-CD6933A4023A}" type="slidenum">
              <a:rPr lang="en-US" smtClean="0"/>
              <a:pPr/>
              <a:t>‹#›</a:t>
            </a:fld>
            <a:endParaRPr lang="en-US" dirty="0"/>
          </a:p>
        </p:txBody>
      </p:sp>
    </p:spTree>
    <p:extLst>
      <p:ext uri="{BB962C8B-B14F-4D97-AF65-F5344CB8AC3E}">
        <p14:creationId xmlns:p14="http://schemas.microsoft.com/office/powerpoint/2010/main" val="366975417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jpg"/></Relationships>
</file>

<file path=ppt/slides/_rels/slide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mailto:xyz@abc.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0.xml"/><Relationship Id="rId1" Type="http://schemas.openxmlformats.org/officeDocument/2006/relationships/slideLayout" Target="../slideLayouts/slideLayout8.xml"/><Relationship Id="rId5" Type="http://schemas.openxmlformats.org/officeDocument/2006/relationships/image" Target="../media/image44.jpg"/><Relationship Id="rId4" Type="http://schemas.openxmlformats.org/officeDocument/2006/relationships/image" Target="../media/image43.jpg"/></Relationships>
</file>

<file path=ppt/slides/_rels/slide9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5B3F1D-F620-1812-A70D-7854B00A7B69}"/>
              </a:ext>
            </a:extLst>
          </p:cNvPr>
          <p:cNvSpPr txBox="1">
            <a:spLocks noGrp="1"/>
          </p:cNvSpPr>
          <p:nvPr>
            <p:ph type="ctr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anose="02020603050405020304" pitchFamily="18" charset="0"/>
              <a:defRPr sz="4400" kern="1200" baseline="0">
                <a:solidFill>
                  <a:schemeClr val="tx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2pPr>
            <a:lvl3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3pPr>
            <a:lvl4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4pPr>
            <a:lvl5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5pPr>
            <a:lvl6pPr marL="25146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6pPr>
            <a:lvl7pPr marL="29718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7pPr>
            <a:lvl8pPr marL="34290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8pPr>
            <a:lvl9pPr marL="38862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9pPr>
          </a:lstStyle>
          <a:p>
            <a:r>
              <a:rPr lang="en-US" dirty="0">
                <a:latin typeface="Arial" panose="020B0604020202020204" pitchFamily="34" charset="0"/>
                <a:cs typeface="Arial" panose="020B0604020202020204" pitchFamily="34" charset="0"/>
              </a:rPr>
              <a:t>AYSO National Referee Program</a:t>
            </a:r>
          </a:p>
        </p:txBody>
      </p:sp>
      <p:sp>
        <p:nvSpPr>
          <p:cNvPr id="4" name="Slide Number Placeholder 3">
            <a:extLst>
              <a:ext uri="{FF2B5EF4-FFF2-40B4-BE49-F238E27FC236}">
                <a16:creationId xmlns:a16="http://schemas.microsoft.com/office/drawing/2014/main" id="{E4086E65-1856-4A99-B579-224814BA6E59}"/>
              </a:ext>
            </a:extLst>
          </p:cNvPr>
          <p:cNvSpPr>
            <a:spLocks noGrp="1"/>
          </p:cNvSpPr>
          <p:nvPr>
            <p:ph type="sldNum" sz="quarter" idx="4294967295"/>
          </p:nvPr>
        </p:nvSpPr>
        <p:spPr>
          <a:xfrm>
            <a:off x="5741616" y="6695904"/>
            <a:ext cx="629920" cy="16209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885FD39-B237-4647-B127-86A4B02DD11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itle 1">
            <a:extLst>
              <a:ext uri="{FF2B5EF4-FFF2-40B4-BE49-F238E27FC236}">
                <a16:creationId xmlns:a16="http://schemas.microsoft.com/office/drawing/2014/main" id="{0FD9A0FE-2A75-8128-27B6-67499F07586A}"/>
              </a:ext>
            </a:extLst>
          </p:cNvPr>
          <p:cNvSpPr txBox="1">
            <a:spLocks/>
          </p:cNvSpPr>
          <p:nvPr/>
        </p:nvSpPr>
        <p:spPr bwMode="auto">
          <a:xfrm>
            <a:off x="874976" y="4253947"/>
            <a:ext cx="10363200" cy="1762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anose="02020603050405020304" pitchFamily="18" charset="0"/>
              <a:defRPr sz="4400" kern="1200" baseline="0">
                <a:solidFill>
                  <a:schemeClr val="tx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2pPr>
            <a:lvl3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3pPr>
            <a:lvl4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4pPr>
            <a:lvl5pPr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5pPr>
            <a:lvl6pPr marL="25146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6pPr>
            <a:lvl7pPr marL="29718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7pPr>
            <a:lvl8pPr marL="34290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8pPr>
            <a:lvl9pPr marL="3886200" indent="-228600" algn="ctr" defTabSz="457200" rtl="0" eaLnBrk="1" fontAlgn="base" hangingPunct="1">
              <a:spcBef>
                <a:spcPct val="0"/>
              </a:spcBef>
              <a:spcAft>
                <a:spcPct val="0"/>
              </a:spcAft>
              <a:buClr>
                <a:srgbClr val="000000"/>
              </a:buClr>
              <a:buSzPct val="100000"/>
              <a:buFont typeface="Times New Roman" panose="02020603050405020304" pitchFamily="18" charset="0"/>
              <a:defRPr sz="4400">
                <a:solidFill>
                  <a:srgbClr val="376092"/>
                </a:solidFill>
                <a:latin typeface="Gill Sans MT" panose="020B0502020104020203"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8U Official Course</a:t>
            </a:r>
          </a:p>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For officiating 6U, 7U and 8U games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762000" y="1371600"/>
            <a:ext cx="5334000" cy="4015409"/>
          </a:xfrm>
          <a:prstGeom prst="rect">
            <a:avLst/>
          </a:prstGeom>
          <a:noFill/>
          <a:ln w="9525">
            <a:noFill/>
            <a:miter lim="800000"/>
            <a:headEnd/>
            <a:tailEnd/>
          </a:ln>
        </p:spPr>
        <p:txBody>
          <a:bodyPr/>
          <a:lstStyle/>
          <a:p>
            <a:pPr>
              <a:spcBef>
                <a:spcPct val="20000"/>
              </a:spcBef>
              <a:defRPr/>
            </a:pPr>
            <a:r>
              <a:rPr lang="en-US" sz="3600" dirty="0">
                <a:solidFill>
                  <a:srgbClr val="000000"/>
                </a:solidFill>
                <a:latin typeface="Calibri" pitchFamily="34" charset="0"/>
              </a:rPr>
              <a:t>AYSO’s goal is for kids to play soccer, so we mandate that every player on every team must play at least half of every game.</a:t>
            </a:r>
          </a:p>
        </p:txBody>
      </p:sp>
      <p:sp>
        <p:nvSpPr>
          <p:cNvPr id="2" name="Slide Number Placeholder 1">
            <a:extLst>
              <a:ext uri="{FF2B5EF4-FFF2-40B4-BE49-F238E27FC236}">
                <a16:creationId xmlns:a16="http://schemas.microsoft.com/office/drawing/2014/main" id="{2C6CF49F-FE1D-4086-9482-F3EDC038AE2E}"/>
              </a:ext>
            </a:extLst>
          </p:cNvPr>
          <p:cNvSpPr>
            <a:spLocks noGrp="1"/>
          </p:cNvSpPr>
          <p:nvPr>
            <p:ph type="sldNum" sz="quarter" idx="10"/>
          </p:nvPr>
        </p:nvSpPr>
        <p:spPr/>
        <p:txBody>
          <a:bodyPr/>
          <a:lstStyle/>
          <a:p>
            <a:pPr>
              <a:defRPr/>
            </a:pPr>
            <a:fld id="{64F154F8-21B2-4B0A-B5AB-B990EAC6A0F8}" type="slidenum">
              <a:rPr lang="en-US" smtClean="0"/>
              <a:pPr>
                <a:defRPr/>
              </a:pPr>
              <a:t>10</a:t>
            </a:fld>
            <a:endParaRPr lang="en-US" dirty="0"/>
          </a:p>
        </p:txBody>
      </p:sp>
      <p:sp>
        <p:nvSpPr>
          <p:cNvPr id="3" name="TextBox 2">
            <a:extLst>
              <a:ext uri="{FF2B5EF4-FFF2-40B4-BE49-F238E27FC236}">
                <a16:creationId xmlns:a16="http://schemas.microsoft.com/office/drawing/2014/main" id="{73E0D06A-F417-B2E4-9FEC-AB97330CF2E0}"/>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spcBef>
                <a:spcPct val="20000"/>
              </a:spcBef>
              <a:defRPr/>
            </a:pPr>
            <a:r>
              <a:rPr lang="en-US" sz="4400" b="1" dirty="0">
                <a:latin typeface="Calibri" pitchFamily="34" charset="0"/>
              </a:rPr>
              <a:t>Everyone Plays®</a:t>
            </a:r>
          </a:p>
        </p:txBody>
      </p:sp>
      <p:pic>
        <p:nvPicPr>
          <p:cNvPr id="7" name="Picture 6">
            <a:extLst>
              <a:ext uri="{FF2B5EF4-FFF2-40B4-BE49-F238E27FC236}">
                <a16:creationId xmlns:a16="http://schemas.microsoft.com/office/drawing/2014/main" id="{E66E46F1-C1D9-4276-F3FB-ACAE1679A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1384631"/>
            <a:ext cx="4709160" cy="3312109"/>
          </a:xfrm>
          <a:prstGeom prst="rect">
            <a:avLst/>
          </a:prstGeom>
        </p:spPr>
      </p:pic>
    </p:spTree>
    <p:extLst>
      <p:ext uri="{BB962C8B-B14F-4D97-AF65-F5344CB8AC3E}">
        <p14:creationId xmlns:p14="http://schemas.microsoft.com/office/powerpoint/2010/main" val="220694704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Box 48"/>
          <p:cNvSpPr txBox="1">
            <a:spLocks noChangeArrowheads="1"/>
          </p:cNvSpPr>
          <p:nvPr/>
        </p:nvSpPr>
        <p:spPr bwMode="auto">
          <a:xfrm>
            <a:off x="1066799" y="1135110"/>
            <a:ext cx="10063655" cy="3970318"/>
          </a:xfrm>
          <a:prstGeom prst="rect">
            <a:avLst/>
          </a:prstGeom>
          <a:noFill/>
          <a:ln w="9525">
            <a:noFill/>
            <a:miter lim="800000"/>
            <a:headEnd/>
            <a:tailEnd/>
          </a:ln>
        </p:spPr>
        <p:txBody>
          <a:bodyPr wrap="square">
            <a:spAutoFit/>
          </a:bodyPr>
          <a:lstStyle/>
          <a:p>
            <a:r>
              <a:rPr lang="en-US" sz="3600" dirty="0">
                <a:solidFill>
                  <a:srgbClr val="000000"/>
                </a:solidFill>
                <a:latin typeface="Calibri" pitchFamily="34" charset="0"/>
              </a:rPr>
              <a:t>To restart play for unusual but neutral reason.</a:t>
            </a:r>
          </a:p>
          <a:p>
            <a:pPr marL="571500" indent="-571500">
              <a:buFont typeface="Arial" panose="020B0604020202020204" pitchFamily="34" charset="0"/>
              <a:buChar char="•"/>
            </a:pPr>
            <a:r>
              <a:rPr lang="en-US" sz="3600" dirty="0">
                <a:solidFill>
                  <a:srgbClr val="000000"/>
                </a:solidFill>
                <a:latin typeface="Calibri" pitchFamily="34" charset="0"/>
              </a:rPr>
              <a:t>Injury</a:t>
            </a:r>
          </a:p>
          <a:p>
            <a:pPr marL="571500" indent="-571500">
              <a:buFont typeface="Arial" panose="020B0604020202020204" pitchFamily="34" charset="0"/>
              <a:buChar char="•"/>
            </a:pPr>
            <a:r>
              <a:rPr lang="en-US" sz="3600" dirty="0">
                <a:solidFill>
                  <a:srgbClr val="000000"/>
                </a:solidFill>
                <a:latin typeface="Calibri" pitchFamily="34" charset="0"/>
              </a:rPr>
              <a:t>Dog on the field</a:t>
            </a:r>
          </a:p>
          <a:p>
            <a:pPr marL="571500" indent="-571500">
              <a:buFont typeface="Arial" panose="020B0604020202020204" pitchFamily="34" charset="0"/>
              <a:buChar char="•"/>
            </a:pPr>
            <a:r>
              <a:rPr lang="en-US" sz="3600" dirty="0">
                <a:solidFill>
                  <a:srgbClr val="000000"/>
                </a:solidFill>
                <a:latin typeface="Calibri" pitchFamily="34" charset="0"/>
              </a:rPr>
              <a:t>Stray ball or non-player on field</a:t>
            </a:r>
          </a:p>
          <a:p>
            <a:pPr marL="571500" indent="-571500">
              <a:buFont typeface="Arial" panose="020B0604020202020204" pitchFamily="34" charset="0"/>
              <a:buChar char="•"/>
            </a:pPr>
            <a:r>
              <a:rPr lang="en-US" sz="3600" dirty="0">
                <a:solidFill>
                  <a:srgbClr val="000000"/>
                </a:solidFill>
                <a:latin typeface="Calibri" pitchFamily="34" charset="0"/>
              </a:rPr>
              <a:t>Ball hits referee and gives a team an advantage</a:t>
            </a:r>
          </a:p>
          <a:p>
            <a:pPr marL="571500" indent="-571500">
              <a:buFont typeface="Arial" panose="020B0604020202020204" pitchFamily="34" charset="0"/>
              <a:buChar char="•"/>
            </a:pPr>
            <a:r>
              <a:rPr lang="en-US" sz="3600" dirty="0">
                <a:solidFill>
                  <a:srgbClr val="000000"/>
                </a:solidFill>
                <a:latin typeface="Calibri" pitchFamily="34" charset="0"/>
              </a:rPr>
              <a:t>Etc.</a:t>
            </a:r>
          </a:p>
          <a:p>
            <a:endParaRPr lang="en-US" sz="3600" dirty="0">
              <a:solidFill>
                <a:srgbClr val="000000"/>
              </a:solidFill>
              <a:latin typeface="Calibri" pitchFamily="34" charset="0"/>
            </a:endParaRPr>
          </a:p>
        </p:txBody>
      </p:sp>
      <p:sp>
        <p:nvSpPr>
          <p:cNvPr id="2" name="Slide Number Placeholder 1">
            <a:extLst>
              <a:ext uri="{FF2B5EF4-FFF2-40B4-BE49-F238E27FC236}">
                <a16:creationId xmlns:a16="http://schemas.microsoft.com/office/drawing/2014/main" id="{CF1E4783-2793-4A31-8DE7-B218AAC7E9F9}"/>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100</a:t>
            </a:fld>
            <a:endParaRPr lang="en-US" dirty="0">
              <a:solidFill>
                <a:srgbClr val="000000"/>
              </a:solidFill>
            </a:endParaRPr>
          </a:p>
        </p:txBody>
      </p:sp>
      <p:sp>
        <p:nvSpPr>
          <p:cNvPr id="3" name="TextBox 1">
            <a:extLst>
              <a:ext uri="{FF2B5EF4-FFF2-40B4-BE49-F238E27FC236}">
                <a16:creationId xmlns:a16="http://schemas.microsoft.com/office/drawing/2014/main" id="{F767BBCD-F7E3-F37D-1EDC-AE78E5FAC8BA}"/>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Dropped ball</a:t>
            </a:r>
          </a:p>
        </p:txBody>
      </p:sp>
    </p:spTree>
    <p:extLst>
      <p:ext uri="{BB962C8B-B14F-4D97-AF65-F5344CB8AC3E}">
        <p14:creationId xmlns:p14="http://schemas.microsoft.com/office/powerpoint/2010/main" val="39305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51846" y="1600200"/>
            <a:ext cx="7167340"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rgbClr val="000000"/>
                </a:solidFill>
                <a:latin typeface="Calibri" panose="020F0502020204030204" pitchFamily="34" charset="0"/>
                <a:cs typeface="Calibri" panose="020F0502020204030204" pitchFamily="34" charset="0"/>
              </a:rPr>
              <a:t>Referee drops ball to </a:t>
            </a:r>
            <a:r>
              <a:rPr lang="en-US" sz="3600" dirty="0">
                <a:solidFill>
                  <a:srgbClr val="FF0000"/>
                </a:solidFill>
                <a:latin typeface="Calibri" panose="020F0502020204030204" pitchFamily="34" charset="0"/>
                <a:cs typeface="Calibri" panose="020F0502020204030204" pitchFamily="34" charset="0"/>
              </a:rPr>
              <a:t>one player </a:t>
            </a:r>
            <a:r>
              <a:rPr lang="en-US" sz="3600" dirty="0">
                <a:solidFill>
                  <a:srgbClr val="000000"/>
                </a:solidFill>
                <a:latin typeface="Calibri" panose="020F0502020204030204" pitchFamily="34" charset="0"/>
                <a:cs typeface="Calibri" panose="020F0502020204030204" pitchFamily="34" charset="0"/>
              </a:rPr>
              <a:t>on team that touched it last, where it last touched a player (or in rare cases, the Referee).</a:t>
            </a:r>
          </a:p>
          <a:p>
            <a:pPr marL="342900" indent="-342900">
              <a:buFont typeface="Arial" panose="020B0604020202020204" pitchFamily="34" charset="0"/>
              <a:buChar char="•"/>
            </a:pPr>
            <a:r>
              <a:rPr lang="en-US" sz="3600" dirty="0">
                <a:solidFill>
                  <a:srgbClr val="000000"/>
                </a:solidFill>
                <a:latin typeface="Calibri" panose="020F0502020204030204" pitchFamily="34" charset="0"/>
                <a:cs typeface="Calibri" panose="020F0502020204030204" pitchFamily="34" charset="0"/>
              </a:rPr>
              <a:t>All other players at least 5 yards away from ball until ball touches the ground.</a:t>
            </a:r>
          </a:p>
        </p:txBody>
      </p:sp>
      <p:sp>
        <p:nvSpPr>
          <p:cNvPr id="2" name="Slide Number Placeholder 1">
            <a:extLst>
              <a:ext uri="{FF2B5EF4-FFF2-40B4-BE49-F238E27FC236}">
                <a16:creationId xmlns:a16="http://schemas.microsoft.com/office/drawing/2014/main" id="{E48ECED6-02AE-495E-9FB0-F4BB73A323C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101</a:t>
            </a:fld>
            <a:endParaRPr lang="en-US" dirty="0">
              <a:solidFill>
                <a:srgbClr val="000000"/>
              </a:solidFill>
            </a:endParaRPr>
          </a:p>
        </p:txBody>
      </p:sp>
      <p:pic>
        <p:nvPicPr>
          <p:cNvPr id="5" name="Picture 4">
            <a:extLst>
              <a:ext uri="{FF2B5EF4-FFF2-40B4-BE49-F238E27FC236}">
                <a16:creationId xmlns:a16="http://schemas.microsoft.com/office/drawing/2014/main" id="{22E6F4B3-9A60-48C5-9289-A1744945CD52}"/>
              </a:ext>
            </a:extLst>
          </p:cNvPr>
          <p:cNvPicPr>
            <a:picLocks noChangeAspect="1"/>
          </p:cNvPicPr>
          <p:nvPr/>
        </p:nvPicPr>
        <p:blipFill rotWithShape="1">
          <a:blip r:embed="rId3">
            <a:extLst>
              <a:ext uri="{28A0092B-C50C-407E-A947-70E740481C1C}">
                <a14:useLocalDpi xmlns:a14="http://schemas.microsoft.com/office/drawing/2010/main" val="0"/>
              </a:ext>
            </a:extLst>
          </a:blip>
          <a:srcRect l="5932" r="12712"/>
          <a:stretch/>
        </p:blipFill>
        <p:spPr>
          <a:xfrm>
            <a:off x="734642" y="1600200"/>
            <a:ext cx="3357997" cy="3652501"/>
          </a:xfrm>
          <a:prstGeom prst="rect">
            <a:avLst/>
          </a:prstGeom>
        </p:spPr>
      </p:pic>
      <p:sp>
        <p:nvSpPr>
          <p:cNvPr id="3" name="TextBox 1">
            <a:extLst>
              <a:ext uri="{FF2B5EF4-FFF2-40B4-BE49-F238E27FC236}">
                <a16:creationId xmlns:a16="http://schemas.microsoft.com/office/drawing/2014/main" id="{EB08206F-DB3D-91EA-63FD-C396E366AFF2}"/>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Dropped ball</a:t>
            </a:r>
          </a:p>
        </p:txBody>
      </p:sp>
    </p:spTree>
    <p:extLst>
      <p:ext uri="{BB962C8B-B14F-4D97-AF65-F5344CB8AC3E}">
        <p14:creationId xmlns:p14="http://schemas.microsoft.com/office/powerpoint/2010/main" val="182020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Box 48"/>
          <p:cNvSpPr txBox="1">
            <a:spLocks noChangeArrowheads="1"/>
          </p:cNvSpPr>
          <p:nvPr/>
        </p:nvSpPr>
        <p:spPr bwMode="auto">
          <a:xfrm>
            <a:off x="469899" y="1331914"/>
            <a:ext cx="6340803" cy="452431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600" dirty="0">
                <a:solidFill>
                  <a:srgbClr val="000000"/>
                </a:solidFill>
                <a:latin typeface="Calibri" pitchFamily="34" charset="0"/>
              </a:rPr>
              <a:t>Ball in play when it hits ground</a:t>
            </a:r>
          </a:p>
          <a:p>
            <a:pPr marL="457200" indent="-457200">
              <a:buFont typeface="Arial" panose="020B0604020202020204" pitchFamily="34" charset="0"/>
              <a:buChar char="•"/>
            </a:pPr>
            <a:r>
              <a:rPr lang="en-US" sz="3600" dirty="0">
                <a:solidFill>
                  <a:srgbClr val="000000"/>
                </a:solidFill>
                <a:latin typeface="Calibri" pitchFamily="34" charset="0"/>
              </a:rPr>
              <a:t>If player kicks ball before it hits ground or if opponents run in too soon, ball is dropped again</a:t>
            </a:r>
          </a:p>
          <a:p>
            <a:pPr marL="457200" indent="-457200">
              <a:buFont typeface="Arial" panose="020B0604020202020204" pitchFamily="34" charset="0"/>
              <a:buChar char="•"/>
            </a:pPr>
            <a:r>
              <a:rPr lang="en-US" sz="3600" dirty="0">
                <a:solidFill>
                  <a:srgbClr val="000000"/>
                </a:solidFill>
                <a:latin typeface="Calibri" pitchFamily="34" charset="0"/>
              </a:rPr>
              <a:t>Goal cannot be scored directly from dropped ball. Ball must touch another player first.</a:t>
            </a:r>
          </a:p>
        </p:txBody>
      </p:sp>
      <p:sp>
        <p:nvSpPr>
          <p:cNvPr id="2" name="Slide Number Placeholder 1">
            <a:extLst>
              <a:ext uri="{FF2B5EF4-FFF2-40B4-BE49-F238E27FC236}">
                <a16:creationId xmlns:a16="http://schemas.microsoft.com/office/drawing/2014/main" id="{E48ECED6-02AE-495E-9FB0-F4BB73A323C5}"/>
              </a:ext>
            </a:extLst>
          </p:cNvPr>
          <p:cNvSpPr>
            <a:spLocks noGrp="1"/>
          </p:cNvSpPr>
          <p:nvPr>
            <p:ph type="sldNum" sz="quarter" idx="10"/>
          </p:nvPr>
        </p:nvSpPr>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64F154F8-21B2-4B0A-B5AB-B990EAC6A0F8}" type="slidenum">
              <a:rPr lang="en-US">
                <a:solidFill>
                  <a:srgbClr val="000000"/>
                </a:solidFill>
              </a:rPr>
              <a:pPr marL="0" marR="0" lvl="0" indent="0" defTabSz="914400" rtl="0" eaLnBrk="1" fontAlgn="base" latinLnBrk="0" hangingPunct="1">
                <a:lnSpc>
                  <a:spcPct val="100000"/>
                </a:lnSpc>
                <a:spcBef>
                  <a:spcPct val="0"/>
                </a:spcBef>
                <a:spcAft>
                  <a:spcPct val="0"/>
                </a:spcAft>
                <a:buClrTx/>
                <a:buSzTx/>
                <a:buFontTx/>
                <a:buNone/>
                <a:tabLst/>
                <a:defRPr/>
              </a:pPr>
              <a:t>102</a:t>
            </a:fld>
            <a:endParaRPr lang="en-US" dirty="0">
              <a:solidFill>
                <a:srgbClr val="000000"/>
              </a:solidFill>
            </a:endParaRPr>
          </a:p>
        </p:txBody>
      </p:sp>
      <p:pic>
        <p:nvPicPr>
          <p:cNvPr id="5" name="Picture 4">
            <a:extLst>
              <a:ext uri="{FF2B5EF4-FFF2-40B4-BE49-F238E27FC236}">
                <a16:creationId xmlns:a16="http://schemas.microsoft.com/office/drawing/2014/main" id="{357865B9-1C69-4226-9C3D-696CD8A7A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892" y="1639614"/>
            <a:ext cx="3856803" cy="3846786"/>
          </a:xfrm>
          <a:prstGeom prst="rect">
            <a:avLst/>
          </a:prstGeom>
        </p:spPr>
      </p:pic>
      <p:sp>
        <p:nvSpPr>
          <p:cNvPr id="3" name="TextBox 1">
            <a:extLst>
              <a:ext uri="{FF2B5EF4-FFF2-40B4-BE49-F238E27FC236}">
                <a16:creationId xmlns:a16="http://schemas.microsoft.com/office/drawing/2014/main" id="{A0FB2378-9656-0E41-7898-D1388C3E53A4}"/>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Dropped ball</a:t>
            </a:r>
          </a:p>
        </p:txBody>
      </p:sp>
    </p:spTree>
    <p:extLst>
      <p:ext uri="{BB962C8B-B14F-4D97-AF65-F5344CB8AC3E}">
        <p14:creationId xmlns:p14="http://schemas.microsoft.com/office/powerpoint/2010/main" val="36335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1143000"/>
            <a:ext cx="9144000" cy="53340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607FE7CC-0A15-47D0-A214-F6E698BBE5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ubtitle 2">
            <a:extLst>
              <a:ext uri="{FF2B5EF4-FFF2-40B4-BE49-F238E27FC236}">
                <a16:creationId xmlns:a16="http://schemas.microsoft.com/office/drawing/2014/main" id="{4FF1B6AF-FB0B-DB49-BC35-B1CACDF03653}"/>
              </a:ext>
            </a:extLst>
          </p:cNvPr>
          <p:cNvSpPr txBox="1">
            <a:spLocks/>
          </p:cNvSpPr>
          <p:nvPr/>
        </p:nvSpPr>
        <p:spPr>
          <a:xfrm>
            <a:off x="1905000" y="2309896"/>
            <a:ext cx="8382000" cy="4014537"/>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6C113497-D065-5F47-1F82-918EFF62E3CC}"/>
              </a:ext>
            </a:extLst>
          </p:cNvPr>
          <p:cNvSpPr txBox="1"/>
          <p:nvPr/>
        </p:nvSpPr>
        <p:spPr>
          <a:xfrm>
            <a:off x="1905000" y="2747504"/>
            <a:ext cx="8382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rPr>
              <a:t>Flashback</a:t>
            </a:r>
          </a:p>
        </p:txBody>
      </p:sp>
    </p:spTree>
    <p:extLst>
      <p:ext uri="{BB962C8B-B14F-4D97-AF65-F5344CB8AC3E}">
        <p14:creationId xmlns:p14="http://schemas.microsoft.com/office/powerpoint/2010/main" val="34885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iterate type="lt">
                                    <p:tmPct val="2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42B88-277E-40A0-A157-0090240B76B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ubtitle 2">
            <a:extLst>
              <a:ext uri="{FF2B5EF4-FFF2-40B4-BE49-F238E27FC236}">
                <a16:creationId xmlns:a16="http://schemas.microsoft.com/office/drawing/2014/main" id="{65D9158E-B736-65BC-2AB8-EBE0BF57F7C9}"/>
              </a:ext>
            </a:extLst>
          </p:cNvPr>
          <p:cNvSpPr txBox="1">
            <a:spLocks/>
          </p:cNvSpPr>
          <p:nvPr/>
        </p:nvSpPr>
        <p:spPr>
          <a:xfrm>
            <a:off x="1043152" y="712076"/>
            <a:ext cx="10105696" cy="5181600"/>
          </a:xfrm>
          <a:prstGeom prst="rect">
            <a:avLst/>
          </a:prstGeom>
        </p:spPr>
        <p:txBody>
          <a:bodyPr>
            <a:no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player is injured and leaves the field (with the Referee’s permission).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are the coach’s substitution options?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4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team can play short until the player returns to the field (with the Referee’s permission); or</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4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 substitute can replace the injured player.</a:t>
            </a:r>
          </a:p>
        </p:txBody>
      </p:sp>
    </p:spTree>
    <p:extLst>
      <p:ext uri="{BB962C8B-B14F-4D97-AF65-F5344CB8AC3E}">
        <p14:creationId xmlns:p14="http://schemas.microsoft.com/office/powerpoint/2010/main" val="227403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66900" y="1144274"/>
            <a:ext cx="8458200" cy="5181600"/>
          </a:xfrm>
          <a:prstGeom prst="rect">
            <a:avLst/>
          </a:prstGeom>
        </p:spPr>
        <p:txBody>
          <a:bodyPr>
            <a:normAutofit/>
          </a:bodyPr>
          <a:lstStyle/>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The ball goes completely over </a:t>
            </a:r>
          </a:p>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the touchline,</a:t>
            </a:r>
          </a:p>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 last touched by an attacker.  </a:t>
            </a:r>
          </a:p>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What is the restart?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514350" marR="0" lvl="0" indent="-514350" algn="ctr" defTabSz="914400" rtl="0" eaLnBrk="0" fontAlgn="base" latinLnBrk="0" hangingPunct="0">
              <a:lnSpc>
                <a:spcPct val="100000"/>
              </a:lnSpc>
              <a:spcBef>
                <a:spcPct val="20000"/>
              </a:spcBef>
              <a:spcAft>
                <a:spcPct val="0"/>
              </a:spcAft>
              <a:buClrTx/>
              <a:buSzTx/>
              <a:buFontTx/>
              <a:buNone/>
              <a:tabLst/>
              <a:defRPr/>
            </a:pPr>
            <a:r>
              <a:rPr lang="en-US" sz="4400" b="1" kern="0" dirty="0">
                <a:solidFill>
                  <a:prstClr val="white"/>
                </a:solidFill>
                <a:latin typeface="Calibri" pitchFamily="34" charset="0"/>
                <a:cs typeface="Arial" pitchFamily="34" charset="0"/>
              </a:rPr>
              <a:t>Pass</a:t>
            </a:r>
            <a:r>
              <a:rPr kumimoji="0" lang="en-US" sz="4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-in for the defending team</a:t>
            </a:r>
          </a:p>
          <a:p>
            <a:pPr marL="514350" marR="0" lvl="0" indent="-514350" algn="ctr" defTabSz="914400" rtl="0" eaLnBrk="0" fontAlgn="base" latinLnBrk="0" hangingPunct="0">
              <a:lnSpc>
                <a:spcPct val="100000"/>
              </a:lnSpc>
              <a:spcBef>
                <a:spcPct val="20000"/>
              </a:spcBef>
              <a:spcAft>
                <a:spcPct val="0"/>
              </a:spcAft>
              <a:buClrTx/>
              <a:buSzTx/>
              <a:buFontTx/>
              <a:buNone/>
              <a:tabLst/>
              <a:defRPr/>
            </a:pPr>
            <a:r>
              <a:rPr kumimoji="0" lang="en-US" sz="3600" b="1" i="1" u="none" strike="noStrike" kern="0" cap="none" spc="0" normalizeH="0" baseline="0" noProof="0" dirty="0">
                <a:ln>
                  <a:noFill/>
                </a:ln>
                <a:solidFill>
                  <a:prstClr val="white"/>
                </a:solidFill>
                <a:effectLst/>
                <a:uLnTx/>
                <a:uFillTx/>
                <a:latin typeface="Calibri" pitchFamily="34" charset="0"/>
                <a:ea typeface="+mn-ea"/>
                <a:cs typeface="Arial" pitchFamily="34" charset="0"/>
              </a:rPr>
              <a:t>(or throw-in for 8U if Region allows).</a:t>
            </a:r>
          </a:p>
        </p:txBody>
      </p:sp>
      <p:sp>
        <p:nvSpPr>
          <p:cNvPr id="2" name="Slide Number Placeholder 1">
            <a:extLst>
              <a:ext uri="{FF2B5EF4-FFF2-40B4-BE49-F238E27FC236}">
                <a16:creationId xmlns:a16="http://schemas.microsoft.com/office/drawing/2014/main" id="{07A42B88-277E-40A0-A157-0090240B76B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561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500"/>
                                        <p:tgtEl>
                                          <p:spTgt spid="5">
                                            <p:txEl>
                                              <p:pRg st="5" end="5"/>
                                            </p:txEl>
                                          </p:spTgt>
                                        </p:tgtEl>
                                      </p:cBhvr>
                                    </p:animEffect>
                                  </p:childTnLst>
                                </p:cTn>
                              </p:par>
                            </p:childTnLst>
                          </p:cTn>
                        </p:par>
                        <p:par>
                          <p:cTn id="22" fill="hold">
                            <p:stCondLst>
                              <p:cond delay="500"/>
                            </p:stCondLst>
                            <p:childTnLst>
                              <p:par>
                                <p:cTn id="23" presetID="9" presetClass="entr" presetSubtype="0" fill="hold" nodeType="afterEffect">
                                  <p:stCondLst>
                                    <p:cond delay="100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dissolv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828800" y="990600"/>
            <a:ext cx="8458200" cy="51816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The ball goes completely over the goal line, last touched by a defender,</a:t>
            </a:r>
            <a:r>
              <a:rPr lang="en-US" sz="4800" b="1" kern="0" dirty="0">
                <a:solidFill>
                  <a:prstClr val="black"/>
                </a:solidFill>
                <a:latin typeface="Calibri" pitchFamily="34" charset="0"/>
                <a:cs typeface="Arial" pitchFamily="34" charset="0"/>
              </a:rPr>
              <a:t> and not a goal</a:t>
            </a:r>
            <a:r>
              <a:rPr kumimoji="0" lang="en-US" sz="48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 What is the restart?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514350" marR="0" lvl="0" indent="-514350" algn="ctr" defTabSz="914400"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Corner Kick</a:t>
            </a:r>
          </a:p>
        </p:txBody>
      </p:sp>
      <p:sp>
        <p:nvSpPr>
          <p:cNvPr id="2" name="Slide Number Placeholder 1">
            <a:extLst>
              <a:ext uri="{FF2B5EF4-FFF2-40B4-BE49-F238E27FC236}">
                <a16:creationId xmlns:a16="http://schemas.microsoft.com/office/drawing/2014/main" id="{3137C80B-FB0A-4757-812F-EFBAE21E981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989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905000" y="1219200"/>
            <a:ext cx="8382000" cy="46482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The ball goes completely over the goal line, last touched by an attacker</a:t>
            </a:r>
            <a:r>
              <a:rPr lang="en-US" sz="4000" b="1" kern="0" dirty="0">
                <a:solidFill>
                  <a:prstClr val="black"/>
                </a:solidFill>
                <a:latin typeface="Calibri" pitchFamily="34" charset="0"/>
                <a:cs typeface="Arial" pitchFamily="34" charset="0"/>
              </a:rPr>
              <a:t>, and not a goal</a:t>
            </a: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What is the restart?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514350" marR="0" lvl="0" indent="-514350" algn="ctr" defTabSz="914400" rtl="0" eaLnBrk="0" fontAlgn="base" latinLnBrk="0" hangingPunct="0">
              <a:lnSpc>
                <a:spcPct val="100000"/>
              </a:lnSpc>
              <a:spcBef>
                <a:spcPct val="20000"/>
              </a:spcBef>
              <a:spcAft>
                <a:spcPct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Goal Kick</a:t>
            </a:r>
          </a:p>
        </p:txBody>
      </p:sp>
      <p:sp>
        <p:nvSpPr>
          <p:cNvPr id="2" name="Slide Number Placeholder 1">
            <a:extLst>
              <a:ext uri="{FF2B5EF4-FFF2-40B4-BE49-F238E27FC236}">
                <a16:creationId xmlns:a16="http://schemas.microsoft.com/office/drawing/2014/main" id="{4688F1F0-6C88-4957-91A4-F2DD4DBF500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8010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108</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111379"/>
            <a:ext cx="10972800" cy="3657600"/>
          </a:xfrm>
          <a:prstGeom prst="rect">
            <a:avLst/>
          </a:prstGeom>
          <a:solidFill>
            <a:srgbClr val="0000FF"/>
          </a:solidFill>
          <a:ln w="9525">
            <a:noFill/>
            <a:miter lim="800000"/>
            <a:headEnd/>
            <a:tailEnd/>
          </a:ln>
        </p:spPr>
        <p:txBody>
          <a:bodyPr wrap="square" anchor="ctr">
            <a:spAutoFit/>
          </a:bodyPr>
          <a:lstStyle/>
          <a:p>
            <a:pPr algn="ctr">
              <a:defRPr/>
            </a:pPr>
            <a:r>
              <a:rPr lang="en-US" sz="6000" b="1" dirty="0">
                <a:solidFill>
                  <a:schemeClr val="bg1"/>
                </a:solidFill>
                <a:latin typeface="Calibri" pitchFamily="34" charset="0"/>
              </a:rPr>
              <a:t>Post-game duties</a:t>
            </a:r>
          </a:p>
        </p:txBody>
      </p:sp>
    </p:spTree>
    <p:extLst>
      <p:ext uri="{BB962C8B-B14F-4D97-AF65-F5344CB8AC3E}">
        <p14:creationId xmlns:p14="http://schemas.microsoft.com/office/powerpoint/2010/main" val="328560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TextBox 8"/>
          <p:cNvSpPr txBox="1">
            <a:spLocks noChangeArrowheads="1"/>
          </p:cNvSpPr>
          <p:nvPr/>
        </p:nvSpPr>
        <p:spPr bwMode="auto">
          <a:xfrm>
            <a:off x="1828800" y="1066801"/>
            <a:ext cx="8610600" cy="2062103"/>
          </a:xfrm>
          <a:prstGeom prst="rect">
            <a:avLst/>
          </a:prstGeom>
          <a:noFill/>
          <a:ln w="9525">
            <a:noFill/>
            <a:miter lim="800000"/>
            <a:headEnd/>
            <a:tailEnd/>
          </a:ln>
        </p:spPr>
        <p:txBody>
          <a:bodyPr wrap="square">
            <a:spAutoFit/>
          </a:bodyPr>
          <a:lstStyle/>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Collect game ball and return to owner</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Supervise team handshakes</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en-US" sz="360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8" name="Picture 7" descr="sm.-team-handshake.jpg"/>
          <p:cNvPicPr>
            <a:picLocks noChangeAspect="1"/>
          </p:cNvPicPr>
          <p:nvPr/>
        </p:nvPicPr>
        <p:blipFill rotWithShape="1">
          <a:blip r:embed="rId3" cstate="print"/>
          <a:srcRect t="17155" b="6162"/>
          <a:stretch/>
        </p:blipFill>
        <p:spPr>
          <a:xfrm>
            <a:off x="3085443" y="2655346"/>
            <a:ext cx="6134100" cy="3135853"/>
          </a:xfrm>
          <a:prstGeom prst="rect">
            <a:avLst/>
          </a:prstGeom>
        </p:spPr>
      </p:pic>
      <p:sp>
        <p:nvSpPr>
          <p:cNvPr id="2" name="Slide Number Placeholder 1">
            <a:extLst>
              <a:ext uri="{FF2B5EF4-FFF2-40B4-BE49-F238E27FC236}">
                <a16:creationId xmlns:a16="http://schemas.microsoft.com/office/drawing/2014/main" id="{3EE5EE3D-165E-4A04-B161-0140E50DDC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109</a:t>
            </a:fld>
            <a:endParaRPr lang="en-US" sz="1400" dirty="0">
              <a:solidFill>
                <a:srgbClr val="000000"/>
              </a:solidFill>
              <a:latin typeface="Calibri" panose="020F0502020204030204" pitchFamily="34" charset="0"/>
            </a:endParaRPr>
          </a:p>
        </p:txBody>
      </p:sp>
      <p:sp>
        <p:nvSpPr>
          <p:cNvPr id="3" name="TextBox 1">
            <a:extLst>
              <a:ext uri="{FF2B5EF4-FFF2-40B4-BE49-F238E27FC236}">
                <a16:creationId xmlns:a16="http://schemas.microsoft.com/office/drawing/2014/main" id="{C0044B7E-F85B-CC56-F7C6-39552FDFA6F6}"/>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Post-game duties</a:t>
            </a:r>
          </a:p>
        </p:txBody>
      </p:sp>
    </p:spTree>
    <p:extLst>
      <p:ext uri="{BB962C8B-B14F-4D97-AF65-F5344CB8AC3E}">
        <p14:creationId xmlns:p14="http://schemas.microsoft.com/office/powerpoint/2010/main" val="281420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6CF49F-FE1D-4086-9482-F3EDC038AE2E}"/>
              </a:ext>
            </a:extLst>
          </p:cNvPr>
          <p:cNvSpPr>
            <a:spLocks noGrp="1"/>
          </p:cNvSpPr>
          <p:nvPr>
            <p:ph type="sldNum" sz="quarter" idx="10"/>
          </p:nvPr>
        </p:nvSpPr>
        <p:spPr/>
        <p:txBody>
          <a:bodyPr/>
          <a:lstStyle/>
          <a:p>
            <a:pPr>
              <a:defRPr/>
            </a:pPr>
            <a:fld id="{64F154F8-21B2-4B0A-B5AB-B990EAC6A0F8}" type="slidenum">
              <a:rPr lang="en-US" smtClean="0"/>
              <a:pPr>
                <a:defRPr/>
              </a:pPr>
              <a:t>11</a:t>
            </a:fld>
            <a:endParaRPr lang="en-US" dirty="0"/>
          </a:p>
        </p:txBody>
      </p:sp>
      <p:pic>
        <p:nvPicPr>
          <p:cNvPr id="4" name="Picture 3">
            <a:extLst>
              <a:ext uri="{FF2B5EF4-FFF2-40B4-BE49-F238E27FC236}">
                <a16:creationId xmlns:a16="http://schemas.microsoft.com/office/drawing/2014/main" id="{C0777423-1190-6CE0-323B-81063BF69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972" y="1314450"/>
            <a:ext cx="2533650" cy="2857500"/>
          </a:xfrm>
          <a:prstGeom prst="rect">
            <a:avLst/>
          </a:prstGeom>
        </p:spPr>
      </p:pic>
      <p:sp>
        <p:nvSpPr>
          <p:cNvPr id="6" name="TextBox 5">
            <a:extLst>
              <a:ext uri="{FF2B5EF4-FFF2-40B4-BE49-F238E27FC236}">
                <a16:creationId xmlns:a16="http://schemas.microsoft.com/office/drawing/2014/main" id="{7EE16E98-D674-2DA9-25F1-6F3BC9188917}"/>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spcBef>
                <a:spcPct val="20000"/>
              </a:spcBef>
              <a:defRPr/>
            </a:pPr>
            <a:r>
              <a:rPr lang="en-US" sz="4400" b="1" dirty="0">
                <a:latin typeface="Calibri" pitchFamily="34" charset="0"/>
              </a:rPr>
              <a:t>Everyone Plays®</a:t>
            </a:r>
          </a:p>
        </p:txBody>
      </p:sp>
      <p:pic>
        <p:nvPicPr>
          <p:cNvPr id="5" name="Picture 4">
            <a:extLst>
              <a:ext uri="{FF2B5EF4-FFF2-40B4-BE49-F238E27FC236}">
                <a16:creationId xmlns:a16="http://schemas.microsoft.com/office/drawing/2014/main" id="{8FA32EAF-02DA-E9E3-A562-F6F3C6A61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852" y="1196340"/>
            <a:ext cx="2776719" cy="4183380"/>
          </a:xfrm>
          <a:prstGeom prst="rect">
            <a:avLst/>
          </a:prstGeom>
        </p:spPr>
      </p:pic>
      <p:pic>
        <p:nvPicPr>
          <p:cNvPr id="9" name="Picture 8">
            <a:extLst>
              <a:ext uri="{FF2B5EF4-FFF2-40B4-BE49-F238E27FC236}">
                <a16:creationId xmlns:a16="http://schemas.microsoft.com/office/drawing/2014/main" id="{2185AF2A-7445-A3B0-E006-DD9270916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08" y="1196340"/>
            <a:ext cx="2790666" cy="4183380"/>
          </a:xfrm>
          <a:prstGeom prst="rect">
            <a:avLst/>
          </a:prstGeom>
        </p:spPr>
      </p:pic>
      <p:sp>
        <p:nvSpPr>
          <p:cNvPr id="10" name="TextBox 9">
            <a:extLst>
              <a:ext uri="{FF2B5EF4-FFF2-40B4-BE49-F238E27FC236}">
                <a16:creationId xmlns:a16="http://schemas.microsoft.com/office/drawing/2014/main" id="{A81A4B44-BDCD-B755-3683-3E1BFE66DDBD}"/>
              </a:ext>
            </a:extLst>
          </p:cNvPr>
          <p:cNvSpPr txBox="1"/>
          <p:nvPr/>
        </p:nvSpPr>
        <p:spPr>
          <a:xfrm>
            <a:off x="4190257" y="4302502"/>
            <a:ext cx="3307080" cy="1077218"/>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E</a:t>
            </a:r>
            <a:r>
              <a:rPr lang="en-US" sz="3200" dirty="0">
                <a:latin typeface="Calibri" panose="020F0502020204030204" pitchFamily="34" charset="0"/>
                <a:cs typeface="Calibri" panose="020F0502020204030204" pitchFamily="34" charset="0"/>
              </a:rPr>
              <a:t>veryone </a:t>
            </a:r>
            <a:r>
              <a:rPr lang="en-US" sz="3200" b="1" dirty="0">
                <a:latin typeface="Calibri" panose="020F0502020204030204" pitchFamily="34" charset="0"/>
                <a:cs typeface="Calibri" panose="020F0502020204030204" pitchFamily="34" charset="0"/>
              </a:rPr>
              <a:t>P</a:t>
            </a:r>
            <a:r>
              <a:rPr lang="en-US" sz="3200" dirty="0">
                <a:latin typeface="Calibri" panose="020F0502020204030204" pitchFamily="34" charset="0"/>
                <a:cs typeface="Calibri" panose="020F0502020204030204" pitchFamily="34" charset="0"/>
              </a:rPr>
              <a:t>lays </a:t>
            </a:r>
            <a:r>
              <a:rPr lang="en-US" sz="3200" b="1" dirty="0">
                <a:latin typeface="Calibri" panose="020F0502020204030204" pitchFamily="34" charset="0"/>
                <a:cs typeface="Calibri" panose="020F0502020204030204" pitchFamily="34" charset="0"/>
              </a:rPr>
              <a:t>I</a:t>
            </a:r>
            <a:r>
              <a:rPr lang="en-US" sz="3200" dirty="0">
                <a:latin typeface="Calibri" panose="020F0502020204030204" pitchFamily="34" charset="0"/>
                <a:cs typeface="Calibri" panose="020F0502020204030204" pitchFamily="34" charset="0"/>
              </a:rPr>
              <a:t>n our </a:t>
            </a:r>
            <a:r>
              <a:rPr lang="en-US" sz="3200" b="1" dirty="0">
                <a:latin typeface="Calibri" panose="020F0502020204030204" pitchFamily="34" charset="0"/>
                <a:cs typeface="Calibri" panose="020F0502020204030204" pitchFamily="34" charset="0"/>
              </a:rPr>
              <a:t>C</a:t>
            </a:r>
            <a:r>
              <a:rPr lang="en-US" sz="3200" dirty="0">
                <a:latin typeface="Calibri" panose="020F0502020204030204" pitchFamily="34" charset="0"/>
                <a:cs typeface="Calibri" panose="020F0502020204030204" pitchFamily="34" charset="0"/>
              </a:rPr>
              <a:t>ommunities</a:t>
            </a:r>
          </a:p>
        </p:txBody>
      </p:sp>
    </p:spTree>
    <p:extLst>
      <p:ext uri="{BB962C8B-B14F-4D97-AF65-F5344CB8AC3E}">
        <p14:creationId xmlns:p14="http://schemas.microsoft.com/office/powerpoint/2010/main" val="35064552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F862AA-CD20-4D0A-8748-C97DF1A875FD}"/>
              </a:ext>
            </a:extLst>
          </p:cNvPr>
          <p:cNvSpPr/>
          <p:nvPr/>
        </p:nvSpPr>
        <p:spPr>
          <a:xfrm>
            <a:off x="936434" y="1671149"/>
            <a:ext cx="4947128" cy="2462213"/>
          </a:xfrm>
          <a:prstGeom prst="rect">
            <a:avLst/>
          </a:prstGeom>
        </p:spPr>
        <p:txBody>
          <a:bodyPr wrap="square">
            <a:spAutoFit/>
          </a:bodyPr>
          <a:lstStyle/>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Complete lineup card</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Complete any misconduct or incident report</a:t>
            </a:r>
          </a:p>
        </p:txBody>
      </p:sp>
      <p:sp>
        <p:nvSpPr>
          <p:cNvPr id="5" name="Slide Number Placeholder 4">
            <a:extLst>
              <a:ext uri="{FF2B5EF4-FFF2-40B4-BE49-F238E27FC236}">
                <a16:creationId xmlns:a16="http://schemas.microsoft.com/office/drawing/2014/main" id="{19C361E1-540A-4BF9-92A3-5BFEAEB2AEC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110</a:t>
            </a:fld>
            <a:endParaRPr lang="en-US" sz="1400" dirty="0">
              <a:solidFill>
                <a:srgbClr val="000000"/>
              </a:solidFill>
              <a:latin typeface="Calibri" panose="020F0502020204030204" pitchFamily="34" charset="0"/>
            </a:endParaRPr>
          </a:p>
        </p:txBody>
      </p:sp>
      <p:pic>
        <p:nvPicPr>
          <p:cNvPr id="6" name="Picture 5" descr="A picture containing text, receipt&#10;&#10;Description automatically generated">
            <a:extLst>
              <a:ext uri="{FF2B5EF4-FFF2-40B4-BE49-F238E27FC236}">
                <a16:creationId xmlns:a16="http://schemas.microsoft.com/office/drawing/2014/main" id="{A7D0B9D4-D5E6-7434-E102-179ECF068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600" y="825500"/>
            <a:ext cx="3073400" cy="5207000"/>
          </a:xfrm>
          <a:prstGeom prst="rect">
            <a:avLst/>
          </a:prstGeom>
          <a:ln w="25400">
            <a:solidFill>
              <a:schemeClr val="tx1"/>
            </a:solidFill>
          </a:ln>
        </p:spPr>
      </p:pic>
      <p:sp>
        <p:nvSpPr>
          <p:cNvPr id="3" name="TextBox 1">
            <a:extLst>
              <a:ext uri="{FF2B5EF4-FFF2-40B4-BE49-F238E27FC236}">
                <a16:creationId xmlns:a16="http://schemas.microsoft.com/office/drawing/2014/main" id="{2044B7E7-455E-5348-46FC-CCE74B46FE03}"/>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Post-game duties</a:t>
            </a:r>
          </a:p>
        </p:txBody>
      </p:sp>
    </p:spTree>
    <p:extLst>
      <p:ext uri="{BB962C8B-B14F-4D97-AF65-F5344CB8AC3E}">
        <p14:creationId xmlns:p14="http://schemas.microsoft.com/office/powerpoint/2010/main" val="33347321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111</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377868"/>
            <a:ext cx="10972800" cy="2862322"/>
          </a:xfrm>
          <a:prstGeom prst="rect">
            <a:avLst/>
          </a:prstGeom>
          <a:solidFill>
            <a:srgbClr val="0000FF"/>
          </a:solidFill>
          <a:ln w="9525">
            <a:noFill/>
            <a:miter lim="800000"/>
            <a:headEnd/>
            <a:tailEnd/>
          </a:ln>
        </p:spPr>
        <p:txBody>
          <a:bodyPr wrap="square" anchor="ctr">
            <a:spAutoFit/>
          </a:bodyPr>
          <a:lstStyle/>
          <a:p>
            <a:pPr algn="ctr">
              <a:defRPr/>
            </a:pPr>
            <a:endParaRPr lang="en-US" sz="6000" b="1" dirty="0">
              <a:solidFill>
                <a:schemeClr val="bg1"/>
              </a:solidFill>
              <a:latin typeface="Calibri" pitchFamily="34" charset="0"/>
            </a:endParaRPr>
          </a:p>
          <a:p>
            <a:pPr algn="ctr">
              <a:defRPr/>
            </a:pPr>
            <a:r>
              <a:rPr lang="en-US" sz="6000" b="1" dirty="0">
                <a:solidFill>
                  <a:schemeClr val="bg1"/>
                </a:solidFill>
                <a:latin typeface="Calibri" pitchFamily="34" charset="0"/>
              </a:rPr>
              <a:t>Referee communication</a:t>
            </a:r>
          </a:p>
          <a:p>
            <a:pPr algn="ctr">
              <a:defRPr/>
            </a:pPr>
            <a:endParaRPr lang="en-US" sz="6000" b="1" dirty="0">
              <a:solidFill>
                <a:schemeClr val="bg1"/>
              </a:solidFill>
              <a:latin typeface="Calibri" pitchFamily="34" charset="0"/>
            </a:endParaRPr>
          </a:p>
        </p:txBody>
      </p:sp>
    </p:spTree>
    <p:extLst>
      <p:ext uri="{BB962C8B-B14F-4D97-AF65-F5344CB8AC3E}">
        <p14:creationId xmlns:p14="http://schemas.microsoft.com/office/powerpoint/2010/main" val="2357422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TextBox 8"/>
          <p:cNvSpPr txBox="1">
            <a:spLocks noChangeArrowheads="1"/>
          </p:cNvSpPr>
          <p:nvPr/>
        </p:nvSpPr>
        <p:spPr bwMode="auto">
          <a:xfrm>
            <a:off x="1069382" y="1020306"/>
            <a:ext cx="10089397" cy="6001643"/>
          </a:xfrm>
          <a:prstGeom prst="rect">
            <a:avLst/>
          </a:prstGeom>
          <a:noFill/>
          <a:ln w="9525">
            <a:noFill/>
            <a:miter lim="800000"/>
            <a:headEnd/>
            <a:tailEnd/>
          </a:ln>
        </p:spPr>
        <p:txBody>
          <a:bodyPr wrap="square">
            <a:spAutoFit/>
          </a:bodyPr>
          <a:lstStyle/>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Whistle, arm signals, and voice</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3600" dirty="0">
                <a:solidFill>
                  <a:prstClr val="black"/>
                </a:solidFill>
                <a:latin typeface="Calibri" panose="020F0502020204030204" pitchFamily="34" charset="0"/>
                <a:cs typeface="Calibri" panose="020F0502020204030204" pitchFamily="34" charset="0"/>
              </a:rPr>
              <a:t>Inexperienced players will not understand arm signals only or whistle only, so add verbal instruction.</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Explain</a:t>
            </a:r>
            <a:r>
              <a:rPr kumimoji="0" lang="en-US" sz="360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(briefly) reason for stopping play</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3600" baseline="0" dirty="0">
                <a:solidFill>
                  <a:prstClr val="black"/>
                </a:solidFill>
                <a:latin typeface="Calibri" panose="020F0502020204030204" pitchFamily="34" charset="0"/>
                <a:cs typeface="Calibri" panose="020F0502020204030204" pitchFamily="34" charset="0"/>
              </a:rPr>
              <a:t>Explain</a:t>
            </a:r>
            <a:r>
              <a:rPr lang="en-US" sz="3600" dirty="0">
                <a:solidFill>
                  <a:prstClr val="black"/>
                </a:solidFill>
                <a:latin typeface="Calibri" panose="020F0502020204030204" pitchFamily="34" charset="0"/>
                <a:cs typeface="Calibri" panose="020F0502020204030204" pitchFamily="34" charset="0"/>
              </a:rPr>
              <a:t> (briefly) how to restart play</a:t>
            </a:r>
          </a:p>
          <a:p>
            <a:pPr marL="457200" indent="-457200" fontAlgn="base">
              <a:spcBef>
                <a:spcPts val="600"/>
              </a:spcBef>
              <a:spcAft>
                <a:spcPts val="600"/>
              </a:spcAft>
              <a:buFont typeface="Arial" panose="020B0604020202020204" pitchFamily="34" charset="0"/>
              <a:buChar char="•"/>
              <a:defRPr/>
            </a:pPr>
            <a:r>
              <a:rPr lang="en-US" sz="3600" dirty="0">
                <a:solidFill>
                  <a:prstClr val="black"/>
                </a:solidFill>
                <a:latin typeface="Calibri" panose="020F0502020204030204" pitchFamily="34" charset="0"/>
                <a:cs typeface="Calibri" panose="020F0502020204030204" pitchFamily="34" charset="0"/>
              </a:rPr>
              <a:t>Teach players to retrieve balls and place balls</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endParaRPr kumimoji="0" lang="en-US" sz="360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3EE5EE3D-165E-4A04-B161-0140E50DDC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112</a:t>
            </a:fld>
            <a:endParaRPr lang="en-US" sz="1400" dirty="0">
              <a:solidFill>
                <a:srgbClr val="000000"/>
              </a:solidFill>
              <a:latin typeface="Calibri" panose="020F0502020204030204" pitchFamily="34" charset="0"/>
            </a:endParaRPr>
          </a:p>
        </p:txBody>
      </p:sp>
      <p:sp>
        <p:nvSpPr>
          <p:cNvPr id="3" name="TextBox 1">
            <a:extLst>
              <a:ext uri="{FF2B5EF4-FFF2-40B4-BE49-F238E27FC236}">
                <a16:creationId xmlns:a16="http://schemas.microsoft.com/office/drawing/2014/main" id="{C0044B7E-F85B-CC56-F7C6-39552FDFA6F6}"/>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Referee communication</a:t>
            </a:r>
          </a:p>
        </p:txBody>
      </p:sp>
    </p:spTree>
    <p:extLst>
      <p:ext uri="{BB962C8B-B14F-4D97-AF65-F5344CB8AC3E}">
        <p14:creationId xmlns:p14="http://schemas.microsoft.com/office/powerpoint/2010/main" val="32306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8075" y="76200"/>
            <a:ext cx="7391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uLnTx/>
                <a:uFillTx/>
                <a:latin typeface="Calibri" pitchFamily="34" charset="0"/>
                <a:ea typeface="+mn-ea"/>
                <a:cs typeface="Arial" pitchFamily="34" charset="0"/>
              </a:rPr>
              <a:t>Referee </a:t>
            </a:r>
            <a:r>
              <a:rPr lang="en-US" sz="4400" b="1" kern="0" dirty="0">
                <a:latin typeface="Calibri" pitchFamily="34" charset="0"/>
                <a:cs typeface="Arial" pitchFamily="34" charset="0"/>
              </a:rPr>
              <a:t>signals</a:t>
            </a:r>
            <a:endParaRPr kumimoji="0" lang="en-US" sz="4400" b="1" i="0" u="none" strike="noStrike" kern="0" cap="none" spc="0" normalizeH="0" baseline="0" noProof="0" dirty="0">
              <a:ln>
                <a:noFill/>
              </a:ln>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3EE5EE3D-165E-4A04-B161-0140E50DDC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113</a:t>
            </a:fld>
            <a:endParaRPr lang="en-US" sz="1400" dirty="0">
              <a:solidFill>
                <a:srgbClr val="000000"/>
              </a:solidFill>
              <a:latin typeface="Calibri" panose="020F0502020204030204" pitchFamily="34" charset="0"/>
            </a:endParaRPr>
          </a:p>
        </p:txBody>
      </p:sp>
      <p:graphicFrame>
        <p:nvGraphicFramePr>
          <p:cNvPr id="3" name="Table 4">
            <a:extLst>
              <a:ext uri="{FF2B5EF4-FFF2-40B4-BE49-F238E27FC236}">
                <a16:creationId xmlns:a16="http://schemas.microsoft.com/office/drawing/2014/main" id="{0B4DADCE-A30A-9FB7-4A80-AA2FBF4DC8B7}"/>
              </a:ext>
            </a:extLst>
          </p:cNvPr>
          <p:cNvGraphicFramePr>
            <a:graphicFrameLocks noGrp="1"/>
          </p:cNvGraphicFramePr>
          <p:nvPr>
            <p:extLst>
              <p:ext uri="{D42A27DB-BD31-4B8C-83A1-F6EECF244321}">
                <p14:modId xmlns:p14="http://schemas.microsoft.com/office/powerpoint/2010/main" val="233941269"/>
              </p:ext>
            </p:extLst>
          </p:nvPr>
        </p:nvGraphicFramePr>
        <p:xfrm>
          <a:off x="393700" y="761999"/>
          <a:ext cx="11417300" cy="5682725"/>
        </p:xfrm>
        <a:graphic>
          <a:graphicData uri="http://schemas.openxmlformats.org/drawingml/2006/table">
            <a:tbl>
              <a:tblPr firstRow="1" bandRow="1">
                <a:tableStyleId>{5C22544A-7EE6-4342-B048-85BDC9FD1C3A}</a:tableStyleId>
              </a:tblPr>
              <a:tblGrid>
                <a:gridCol w="1892300">
                  <a:extLst>
                    <a:ext uri="{9D8B030D-6E8A-4147-A177-3AD203B41FA5}">
                      <a16:colId xmlns:a16="http://schemas.microsoft.com/office/drawing/2014/main" val="933579225"/>
                    </a:ext>
                  </a:extLst>
                </a:gridCol>
                <a:gridCol w="1436914">
                  <a:extLst>
                    <a:ext uri="{9D8B030D-6E8A-4147-A177-3AD203B41FA5}">
                      <a16:colId xmlns:a16="http://schemas.microsoft.com/office/drawing/2014/main" val="2589410969"/>
                    </a:ext>
                  </a:extLst>
                </a:gridCol>
                <a:gridCol w="8088086">
                  <a:extLst>
                    <a:ext uri="{9D8B030D-6E8A-4147-A177-3AD203B41FA5}">
                      <a16:colId xmlns:a16="http://schemas.microsoft.com/office/drawing/2014/main" val="2905814990"/>
                    </a:ext>
                  </a:extLst>
                </a:gridCol>
              </a:tblGrid>
              <a:tr h="634667">
                <a:tc>
                  <a:txBody>
                    <a:bodyPr/>
                    <a:lstStyle/>
                    <a:p>
                      <a:r>
                        <a:rPr lang="en-US" sz="2400" dirty="0">
                          <a:latin typeface="Calibri" panose="020F0502020204030204" pitchFamily="34" charset="0"/>
                          <a:cs typeface="Calibri" panose="020F0502020204030204" pitchFamily="34" charset="0"/>
                        </a:rPr>
                        <a:t>Situation</a:t>
                      </a:r>
                    </a:p>
                  </a:txBody>
                  <a:tcPr/>
                </a:tc>
                <a:tc>
                  <a:txBody>
                    <a:bodyPr/>
                    <a:lstStyle/>
                    <a:p>
                      <a:r>
                        <a:rPr lang="en-US" sz="2400" dirty="0">
                          <a:latin typeface="Calibri" panose="020F0502020204030204" pitchFamily="34" charset="0"/>
                          <a:cs typeface="Calibri" panose="020F0502020204030204" pitchFamily="34" charset="0"/>
                        </a:rPr>
                        <a:t>Whistle?</a:t>
                      </a:r>
                    </a:p>
                  </a:txBody>
                  <a:tcPr/>
                </a:tc>
                <a:tc>
                  <a:txBody>
                    <a:bodyPr/>
                    <a:lstStyle/>
                    <a:p>
                      <a:r>
                        <a:rPr lang="en-US" sz="2400" dirty="0">
                          <a:latin typeface="Calibri" panose="020F0502020204030204" pitchFamily="34" charset="0"/>
                          <a:cs typeface="Calibri" panose="020F0502020204030204" pitchFamily="34" charset="0"/>
                        </a:rPr>
                        <a:t>Arm signal, restart, and comments</a:t>
                      </a:r>
                    </a:p>
                  </a:txBody>
                  <a:tcPr/>
                </a:tc>
                <a:extLst>
                  <a:ext uri="{0D108BD9-81ED-4DB2-BD59-A6C34878D82A}">
                    <a16:rowId xmlns:a16="http://schemas.microsoft.com/office/drawing/2014/main" val="3514433121"/>
                  </a:ext>
                </a:extLst>
              </a:tr>
              <a:tr h="1116138">
                <a:tc>
                  <a:txBody>
                    <a:bodyPr/>
                    <a:lstStyle/>
                    <a:p>
                      <a:r>
                        <a:rPr lang="en-US" sz="2800" dirty="0">
                          <a:latin typeface="Calibri" panose="020F0502020204030204" pitchFamily="34" charset="0"/>
                          <a:cs typeface="Calibri" panose="020F0502020204030204" pitchFamily="34" charset="0"/>
                        </a:rPr>
                        <a:t>Kick-off</a:t>
                      </a:r>
                    </a:p>
                  </a:txBody>
                  <a:tcPr/>
                </a:tc>
                <a:tc>
                  <a:txBody>
                    <a:bodyPr/>
                    <a:lstStyle/>
                    <a:p>
                      <a:r>
                        <a:rPr lang="en-US" sz="2800" dirty="0">
                          <a:latin typeface="Calibri" panose="020F0502020204030204" pitchFamily="34" charset="0"/>
                          <a:cs typeface="Calibri" panose="020F0502020204030204" pitchFamily="34" charset="0"/>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Point arm </a:t>
                      </a:r>
                      <a:r>
                        <a:rPr lang="en-US" sz="2800" b="1" dirty="0">
                          <a:latin typeface="Calibri" panose="020F0502020204030204" pitchFamily="34" charset="0"/>
                          <a:cs typeface="Calibri" panose="020F0502020204030204" pitchFamily="34" charset="0"/>
                        </a:rPr>
                        <a:t>horizontally</a:t>
                      </a:r>
                      <a:r>
                        <a:rPr lang="en-US" sz="2800" dirty="0">
                          <a:latin typeface="Calibri" panose="020F0502020204030204" pitchFamily="34" charset="0"/>
                          <a:cs typeface="Calibri" panose="020F0502020204030204" pitchFamily="34" charset="0"/>
                        </a:rPr>
                        <a:t> toward goal being attacked by the team taking the kick.</a:t>
                      </a:r>
                    </a:p>
                  </a:txBody>
                  <a:tcPr/>
                </a:tc>
                <a:extLst>
                  <a:ext uri="{0D108BD9-81ED-4DB2-BD59-A6C34878D82A}">
                    <a16:rowId xmlns:a16="http://schemas.microsoft.com/office/drawing/2014/main" val="431964748"/>
                  </a:ext>
                </a:extLst>
              </a:tr>
              <a:tr h="2894082">
                <a:tc>
                  <a:txBody>
                    <a:bodyPr/>
                    <a:lstStyle/>
                    <a:p>
                      <a:r>
                        <a:rPr lang="en-US" sz="2800" dirty="0">
                          <a:latin typeface="Calibri" panose="020F0502020204030204" pitchFamily="34" charset="0"/>
                          <a:cs typeface="Calibri" panose="020F0502020204030204" pitchFamily="34" charset="0"/>
                        </a:rPr>
                        <a:t>Ball leaves field (not a goal)</a:t>
                      </a:r>
                    </a:p>
                  </a:txBody>
                  <a:tcPr/>
                </a:tc>
                <a:tc>
                  <a:txBody>
                    <a:bodyPr/>
                    <a:lstStyle/>
                    <a:p>
                      <a:r>
                        <a:rPr lang="en-US" sz="2800" dirty="0">
                          <a:latin typeface="Calibri" panose="020F0502020204030204" pitchFamily="34" charset="0"/>
                          <a:cs typeface="Calibri" panose="020F0502020204030204" pitchFamily="34" charset="0"/>
                        </a:rPr>
                        <a:t>NO, if obvious</a:t>
                      </a:r>
                    </a:p>
                  </a:txBody>
                  <a:tcPr/>
                </a:tc>
                <a:tc>
                  <a:txBody>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Pass-in or throw-in: point arm 45 degrees </a:t>
                      </a:r>
                      <a:r>
                        <a:rPr lang="en-US" sz="2800" b="1" dirty="0">
                          <a:latin typeface="Calibri" panose="020F0502020204030204" pitchFamily="34" charset="0"/>
                          <a:cs typeface="Calibri" panose="020F0502020204030204" pitchFamily="34" charset="0"/>
                        </a:rPr>
                        <a:t>up </a:t>
                      </a:r>
                      <a:r>
                        <a:rPr lang="en-US" sz="2800" dirty="0">
                          <a:latin typeface="Calibri" panose="020F0502020204030204" pitchFamily="34" charset="0"/>
                          <a:cs typeface="Calibri" panose="020F0502020204030204" pitchFamily="34" charset="0"/>
                        </a:rPr>
                        <a:t>towards goal being attacked by the team taking the throw-in.</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Goal kick: point arm 45 degrees </a:t>
                      </a:r>
                      <a:r>
                        <a:rPr lang="en-US" sz="2800" b="1" dirty="0">
                          <a:latin typeface="Calibri" panose="020F0502020204030204" pitchFamily="34" charset="0"/>
                          <a:cs typeface="Calibri" panose="020F0502020204030204" pitchFamily="34" charset="0"/>
                        </a:rPr>
                        <a:t>horizontal</a:t>
                      </a:r>
                      <a:r>
                        <a:rPr lang="en-US" sz="2800" b="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or slightly downwards </a:t>
                      </a:r>
                      <a:r>
                        <a:rPr lang="en-US" sz="2800" dirty="0">
                          <a:latin typeface="Calibri" panose="020F0502020204030204" pitchFamily="34" charset="0"/>
                          <a:cs typeface="Calibri" panose="020F0502020204030204" pitchFamily="34" charset="0"/>
                        </a:rPr>
                        <a:t>toward goal area of team taking the kick.</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Corner kick: point arm 45 degrees </a:t>
                      </a:r>
                      <a:r>
                        <a:rPr lang="en-US" sz="2800" b="1" dirty="0">
                          <a:latin typeface="Calibri" panose="020F0502020204030204" pitchFamily="34" charset="0"/>
                          <a:cs typeface="Calibri" panose="020F0502020204030204" pitchFamily="34" charset="0"/>
                        </a:rPr>
                        <a:t>up </a:t>
                      </a:r>
                      <a:r>
                        <a:rPr lang="en-US" sz="2800" dirty="0">
                          <a:latin typeface="Calibri" panose="020F0502020204030204" pitchFamily="34" charset="0"/>
                          <a:cs typeface="Calibri" panose="020F0502020204030204" pitchFamily="34" charset="0"/>
                        </a:rPr>
                        <a:t>towards corner where kick is to be taken (corner nearest to where ball went out).</a:t>
                      </a:r>
                    </a:p>
                  </a:txBody>
                  <a:tcPr/>
                </a:tc>
                <a:extLst>
                  <a:ext uri="{0D108BD9-81ED-4DB2-BD59-A6C34878D82A}">
                    <a16:rowId xmlns:a16="http://schemas.microsoft.com/office/drawing/2014/main" val="2625381531"/>
                  </a:ext>
                </a:extLst>
              </a:tr>
            </a:tbl>
          </a:graphicData>
        </a:graphic>
      </p:graphicFrame>
    </p:spTree>
    <p:extLst>
      <p:ext uri="{BB962C8B-B14F-4D97-AF65-F5344CB8AC3E}">
        <p14:creationId xmlns:p14="http://schemas.microsoft.com/office/powerpoint/2010/main" val="40526093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8075" y="76200"/>
            <a:ext cx="7391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uLnTx/>
                <a:uFillTx/>
                <a:latin typeface="Calibri" pitchFamily="34" charset="0"/>
                <a:ea typeface="+mn-ea"/>
                <a:cs typeface="Arial" pitchFamily="34" charset="0"/>
              </a:rPr>
              <a:t>Referee signals</a:t>
            </a:r>
          </a:p>
        </p:txBody>
      </p:sp>
      <p:sp>
        <p:nvSpPr>
          <p:cNvPr id="2" name="Slide Number Placeholder 1">
            <a:extLst>
              <a:ext uri="{FF2B5EF4-FFF2-40B4-BE49-F238E27FC236}">
                <a16:creationId xmlns:a16="http://schemas.microsoft.com/office/drawing/2014/main" id="{3EE5EE3D-165E-4A04-B161-0140E50DDC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114</a:t>
            </a:fld>
            <a:endParaRPr lang="en-US" sz="1400" dirty="0">
              <a:solidFill>
                <a:srgbClr val="000000"/>
              </a:solidFill>
              <a:latin typeface="Calibri" panose="020F0502020204030204" pitchFamily="34" charset="0"/>
            </a:endParaRPr>
          </a:p>
        </p:txBody>
      </p:sp>
      <p:graphicFrame>
        <p:nvGraphicFramePr>
          <p:cNvPr id="3" name="Table 4">
            <a:extLst>
              <a:ext uri="{FF2B5EF4-FFF2-40B4-BE49-F238E27FC236}">
                <a16:creationId xmlns:a16="http://schemas.microsoft.com/office/drawing/2014/main" id="{0B4DADCE-A30A-9FB7-4A80-AA2FBF4DC8B7}"/>
              </a:ext>
            </a:extLst>
          </p:cNvPr>
          <p:cNvGraphicFramePr>
            <a:graphicFrameLocks noGrp="1"/>
          </p:cNvGraphicFramePr>
          <p:nvPr>
            <p:extLst>
              <p:ext uri="{D42A27DB-BD31-4B8C-83A1-F6EECF244321}">
                <p14:modId xmlns:p14="http://schemas.microsoft.com/office/powerpoint/2010/main" val="2686859910"/>
              </p:ext>
            </p:extLst>
          </p:nvPr>
        </p:nvGraphicFramePr>
        <p:xfrm>
          <a:off x="393700" y="762000"/>
          <a:ext cx="11417300" cy="4632960"/>
        </p:xfrm>
        <a:graphic>
          <a:graphicData uri="http://schemas.openxmlformats.org/drawingml/2006/table">
            <a:tbl>
              <a:tblPr firstRow="1" bandRow="1">
                <a:tableStyleId>{5C22544A-7EE6-4342-B048-85BDC9FD1C3A}</a:tableStyleId>
              </a:tblPr>
              <a:tblGrid>
                <a:gridCol w="2846457">
                  <a:extLst>
                    <a:ext uri="{9D8B030D-6E8A-4147-A177-3AD203B41FA5}">
                      <a16:colId xmlns:a16="http://schemas.microsoft.com/office/drawing/2014/main" val="933579225"/>
                    </a:ext>
                  </a:extLst>
                </a:gridCol>
                <a:gridCol w="1527786">
                  <a:extLst>
                    <a:ext uri="{9D8B030D-6E8A-4147-A177-3AD203B41FA5}">
                      <a16:colId xmlns:a16="http://schemas.microsoft.com/office/drawing/2014/main" val="2589410969"/>
                    </a:ext>
                  </a:extLst>
                </a:gridCol>
                <a:gridCol w="7043057">
                  <a:extLst>
                    <a:ext uri="{9D8B030D-6E8A-4147-A177-3AD203B41FA5}">
                      <a16:colId xmlns:a16="http://schemas.microsoft.com/office/drawing/2014/main" val="2905814990"/>
                    </a:ext>
                  </a:extLst>
                </a:gridCol>
              </a:tblGrid>
              <a:tr h="381000">
                <a:tc>
                  <a:txBody>
                    <a:bodyPr/>
                    <a:lstStyle/>
                    <a:p>
                      <a:r>
                        <a:rPr lang="en-US" sz="2800" dirty="0">
                          <a:latin typeface="Calibri" panose="020F0502020204030204" pitchFamily="34" charset="0"/>
                          <a:cs typeface="Calibri" panose="020F0502020204030204" pitchFamily="34" charset="0"/>
                        </a:rPr>
                        <a:t>Situation</a:t>
                      </a:r>
                    </a:p>
                  </a:txBody>
                  <a:tcPr/>
                </a:tc>
                <a:tc>
                  <a:txBody>
                    <a:bodyPr/>
                    <a:lstStyle/>
                    <a:p>
                      <a:r>
                        <a:rPr lang="en-US" sz="2800" dirty="0">
                          <a:latin typeface="Calibri" panose="020F0502020204030204" pitchFamily="34" charset="0"/>
                          <a:cs typeface="Calibri" panose="020F0502020204030204" pitchFamily="34" charset="0"/>
                        </a:rPr>
                        <a:t>Whistle?</a:t>
                      </a:r>
                    </a:p>
                  </a:txBody>
                  <a:tcPr/>
                </a:tc>
                <a:tc>
                  <a:txBody>
                    <a:bodyPr/>
                    <a:lstStyle/>
                    <a:p>
                      <a:r>
                        <a:rPr lang="en-US" sz="2800" dirty="0">
                          <a:latin typeface="Calibri" panose="020F0502020204030204" pitchFamily="34" charset="0"/>
                          <a:cs typeface="Calibri" panose="020F0502020204030204" pitchFamily="34" charset="0"/>
                        </a:rPr>
                        <a:t>Arm signal, restart, and comments</a:t>
                      </a:r>
                    </a:p>
                  </a:txBody>
                  <a:tcPr/>
                </a:tc>
                <a:extLst>
                  <a:ext uri="{0D108BD9-81ED-4DB2-BD59-A6C34878D82A}">
                    <a16:rowId xmlns:a16="http://schemas.microsoft.com/office/drawing/2014/main" val="3514433121"/>
                  </a:ext>
                </a:extLst>
              </a:tr>
              <a:tr h="663356">
                <a:tc>
                  <a:txBody>
                    <a:bodyPr/>
                    <a:lstStyle/>
                    <a:p>
                      <a:r>
                        <a:rPr lang="en-US" sz="2800" dirty="0">
                          <a:latin typeface="Calibri" panose="020F0502020204030204" pitchFamily="34" charset="0"/>
                          <a:cs typeface="Calibri" panose="020F0502020204030204" pitchFamily="34" charset="0"/>
                        </a:rPr>
                        <a:t>Goal scored</a:t>
                      </a:r>
                    </a:p>
                  </a:txBody>
                  <a:tcPr/>
                </a:tc>
                <a:tc>
                  <a:txBody>
                    <a:bodyPr/>
                    <a:lstStyle/>
                    <a:p>
                      <a:r>
                        <a:rPr lang="en-US" sz="2800" dirty="0">
                          <a:latin typeface="Calibri" panose="020F0502020204030204" pitchFamily="34" charset="0"/>
                          <a:cs typeface="Calibri" panose="020F0502020204030204" pitchFamily="34" charset="0"/>
                        </a:rPr>
                        <a:t>NO, if obvious</a:t>
                      </a:r>
                    </a:p>
                  </a:txBody>
                  <a:tcPr/>
                </a:tc>
                <a:tc>
                  <a:txBody>
                    <a:bodyPr/>
                    <a:lstStyle/>
                    <a:p>
                      <a:r>
                        <a:rPr lang="en-US" sz="2800" dirty="0">
                          <a:latin typeface="Calibri" panose="020F0502020204030204" pitchFamily="34" charset="0"/>
                          <a:cs typeface="Calibri" panose="020F0502020204030204" pitchFamily="34" charset="0"/>
                        </a:rPr>
                        <a:t>Point arm </a:t>
                      </a:r>
                      <a:r>
                        <a:rPr lang="en-US" sz="2800" b="1" dirty="0">
                          <a:latin typeface="Calibri" panose="020F0502020204030204" pitchFamily="34" charset="0"/>
                          <a:cs typeface="Calibri" panose="020F0502020204030204" pitchFamily="34" charset="0"/>
                        </a:rPr>
                        <a:t>horizontally</a:t>
                      </a:r>
                      <a:r>
                        <a:rPr lang="en-US" sz="2800" dirty="0">
                          <a:latin typeface="Calibri" panose="020F0502020204030204" pitchFamily="34" charset="0"/>
                          <a:cs typeface="Calibri" panose="020F0502020204030204" pitchFamily="34" charset="0"/>
                        </a:rPr>
                        <a:t> towards center circle. Restart with kick-off.</a:t>
                      </a:r>
                    </a:p>
                  </a:txBody>
                  <a:tcPr/>
                </a:tc>
                <a:extLst>
                  <a:ext uri="{0D108BD9-81ED-4DB2-BD59-A6C34878D82A}">
                    <a16:rowId xmlns:a16="http://schemas.microsoft.com/office/drawing/2014/main" val="2085094547"/>
                  </a:ext>
                </a:extLst>
              </a:tr>
              <a:tr h="384325">
                <a:tc>
                  <a:txBody>
                    <a:bodyPr/>
                    <a:lstStyle/>
                    <a:p>
                      <a:r>
                        <a:rPr lang="en-US" sz="2800" dirty="0">
                          <a:latin typeface="Calibri" panose="020F0502020204030204" pitchFamily="34" charset="0"/>
                          <a:cs typeface="Calibri" panose="020F0502020204030204" pitchFamily="34" charset="0"/>
                        </a:rPr>
                        <a:t>Foul / technical offense</a:t>
                      </a:r>
                    </a:p>
                  </a:txBody>
                  <a:tcPr/>
                </a:tc>
                <a:tc>
                  <a:txBody>
                    <a:bodyPr/>
                    <a:lstStyle/>
                    <a:p>
                      <a:r>
                        <a:rPr lang="en-US" sz="2800" dirty="0">
                          <a:latin typeface="Calibri" panose="020F0502020204030204" pitchFamily="34" charset="0"/>
                          <a:cs typeface="Calibri" panose="020F0502020204030204" pitchFamily="34" charset="0"/>
                        </a:rPr>
                        <a:t>YES</a:t>
                      </a:r>
                    </a:p>
                  </a:txBody>
                  <a:tcPr/>
                </a:tc>
                <a:tc>
                  <a:txBody>
                    <a:bodyPr/>
                    <a:lstStyle/>
                    <a:p>
                      <a:r>
                        <a:rPr lang="en-US" sz="2800" dirty="0">
                          <a:latin typeface="Calibri" panose="020F0502020204030204" pitchFamily="34" charset="0"/>
                          <a:cs typeface="Calibri" panose="020F0502020204030204" pitchFamily="34" charset="0"/>
                        </a:rPr>
                        <a:t>Point arm </a:t>
                      </a:r>
                      <a:r>
                        <a:rPr lang="en-US" sz="2800" b="1" dirty="0">
                          <a:latin typeface="Calibri" panose="020F0502020204030204" pitchFamily="34" charset="0"/>
                          <a:cs typeface="Calibri" panose="020F0502020204030204" pitchFamily="34" charset="0"/>
                        </a:rPr>
                        <a:t>horizontally</a:t>
                      </a:r>
                      <a:r>
                        <a:rPr lang="en-US" sz="2800" dirty="0">
                          <a:latin typeface="Calibri" panose="020F0502020204030204" pitchFamily="34" charset="0"/>
                          <a:cs typeface="Calibri" panose="020F0502020204030204" pitchFamily="34" charset="0"/>
                        </a:rPr>
                        <a:t> toward goal being attacked by the team taking the free kick. Restart with indirect free kick.</a:t>
                      </a:r>
                    </a:p>
                  </a:txBody>
                  <a:tcPr/>
                </a:tc>
                <a:extLst>
                  <a:ext uri="{0D108BD9-81ED-4DB2-BD59-A6C34878D82A}">
                    <a16:rowId xmlns:a16="http://schemas.microsoft.com/office/drawing/2014/main" val="180261808"/>
                  </a:ext>
                </a:extLst>
              </a:tr>
              <a:tr h="632570">
                <a:tc>
                  <a:txBody>
                    <a:bodyPr/>
                    <a:lstStyle/>
                    <a:p>
                      <a:r>
                        <a:rPr lang="en-US" sz="2800" dirty="0">
                          <a:latin typeface="Calibri" panose="020F0502020204030204" pitchFamily="34" charset="0"/>
                          <a:cs typeface="Calibri" panose="020F0502020204030204" pitchFamily="34" charset="0"/>
                        </a:rPr>
                        <a:t>Injury (not associated with a foul), outside interference</a:t>
                      </a:r>
                    </a:p>
                  </a:txBody>
                  <a:tcPr/>
                </a:tc>
                <a:tc>
                  <a:txBody>
                    <a:bodyPr/>
                    <a:lstStyle/>
                    <a:p>
                      <a:r>
                        <a:rPr lang="en-US" sz="2800" dirty="0">
                          <a:latin typeface="Calibri" panose="020F0502020204030204" pitchFamily="34" charset="0"/>
                          <a:cs typeface="Calibri" panose="020F0502020204030204" pitchFamily="34" charset="0"/>
                        </a:rPr>
                        <a:t>YES</a:t>
                      </a:r>
                    </a:p>
                  </a:txBody>
                  <a:tcPr/>
                </a:tc>
                <a:tc>
                  <a:txBody>
                    <a:bodyPr/>
                    <a:lstStyle/>
                    <a:p>
                      <a:r>
                        <a:rPr lang="en-US" sz="2800" dirty="0">
                          <a:latin typeface="Calibri" panose="020F0502020204030204" pitchFamily="34" charset="0"/>
                          <a:cs typeface="Calibri" panose="020F0502020204030204" pitchFamily="34" charset="0"/>
                        </a:rPr>
                        <a:t>No arm signal. Restart with dropped ball.</a:t>
                      </a:r>
                    </a:p>
                  </a:txBody>
                  <a:tcPr/>
                </a:tc>
                <a:extLst>
                  <a:ext uri="{0D108BD9-81ED-4DB2-BD59-A6C34878D82A}">
                    <a16:rowId xmlns:a16="http://schemas.microsoft.com/office/drawing/2014/main" val="2658910846"/>
                  </a:ext>
                </a:extLst>
              </a:tr>
            </a:tbl>
          </a:graphicData>
        </a:graphic>
      </p:graphicFrame>
    </p:spTree>
    <p:extLst>
      <p:ext uri="{BB962C8B-B14F-4D97-AF65-F5344CB8AC3E}">
        <p14:creationId xmlns:p14="http://schemas.microsoft.com/office/powerpoint/2010/main" val="28506504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8075" y="76200"/>
            <a:ext cx="7391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uLnTx/>
                <a:uFillTx/>
                <a:latin typeface="Calibri" pitchFamily="34" charset="0"/>
                <a:ea typeface="+mn-ea"/>
                <a:cs typeface="Arial" pitchFamily="34" charset="0"/>
              </a:rPr>
              <a:t>Referee signals</a:t>
            </a:r>
          </a:p>
        </p:txBody>
      </p:sp>
      <p:sp>
        <p:nvSpPr>
          <p:cNvPr id="2" name="Slide Number Placeholder 1">
            <a:extLst>
              <a:ext uri="{FF2B5EF4-FFF2-40B4-BE49-F238E27FC236}">
                <a16:creationId xmlns:a16="http://schemas.microsoft.com/office/drawing/2014/main" id="{3EE5EE3D-165E-4A04-B161-0140E50DDC5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115</a:t>
            </a:fld>
            <a:endParaRPr lang="en-US" sz="1400" dirty="0">
              <a:solidFill>
                <a:srgbClr val="000000"/>
              </a:solidFill>
              <a:latin typeface="Calibri" panose="020F0502020204030204" pitchFamily="34" charset="0"/>
            </a:endParaRPr>
          </a:p>
        </p:txBody>
      </p:sp>
      <p:graphicFrame>
        <p:nvGraphicFramePr>
          <p:cNvPr id="3" name="Table 4">
            <a:extLst>
              <a:ext uri="{FF2B5EF4-FFF2-40B4-BE49-F238E27FC236}">
                <a16:creationId xmlns:a16="http://schemas.microsoft.com/office/drawing/2014/main" id="{0B4DADCE-A30A-9FB7-4A80-AA2FBF4DC8B7}"/>
              </a:ext>
            </a:extLst>
          </p:cNvPr>
          <p:cNvGraphicFramePr>
            <a:graphicFrameLocks noGrp="1"/>
          </p:cNvGraphicFramePr>
          <p:nvPr>
            <p:extLst>
              <p:ext uri="{D42A27DB-BD31-4B8C-83A1-F6EECF244321}">
                <p14:modId xmlns:p14="http://schemas.microsoft.com/office/powerpoint/2010/main" val="4150930513"/>
              </p:ext>
            </p:extLst>
          </p:nvPr>
        </p:nvGraphicFramePr>
        <p:xfrm>
          <a:off x="393700" y="762000"/>
          <a:ext cx="11417300" cy="2903919"/>
        </p:xfrm>
        <a:graphic>
          <a:graphicData uri="http://schemas.openxmlformats.org/drawingml/2006/table">
            <a:tbl>
              <a:tblPr firstRow="1" bandRow="1">
                <a:tableStyleId>{5C22544A-7EE6-4342-B048-85BDC9FD1C3A}</a:tableStyleId>
              </a:tblPr>
              <a:tblGrid>
                <a:gridCol w="2846457">
                  <a:extLst>
                    <a:ext uri="{9D8B030D-6E8A-4147-A177-3AD203B41FA5}">
                      <a16:colId xmlns:a16="http://schemas.microsoft.com/office/drawing/2014/main" val="933579225"/>
                    </a:ext>
                  </a:extLst>
                </a:gridCol>
                <a:gridCol w="1631388">
                  <a:extLst>
                    <a:ext uri="{9D8B030D-6E8A-4147-A177-3AD203B41FA5}">
                      <a16:colId xmlns:a16="http://schemas.microsoft.com/office/drawing/2014/main" val="2589410969"/>
                    </a:ext>
                  </a:extLst>
                </a:gridCol>
                <a:gridCol w="6939455">
                  <a:extLst>
                    <a:ext uri="{9D8B030D-6E8A-4147-A177-3AD203B41FA5}">
                      <a16:colId xmlns:a16="http://schemas.microsoft.com/office/drawing/2014/main" val="2905814990"/>
                    </a:ext>
                  </a:extLst>
                </a:gridCol>
              </a:tblGrid>
              <a:tr h="381000">
                <a:tc>
                  <a:txBody>
                    <a:bodyPr/>
                    <a:lstStyle/>
                    <a:p>
                      <a:r>
                        <a:rPr lang="en-US" sz="2800" dirty="0">
                          <a:latin typeface="Calibri" panose="020F0502020204030204" pitchFamily="34" charset="0"/>
                          <a:cs typeface="Calibri" panose="020F0502020204030204" pitchFamily="34" charset="0"/>
                        </a:rPr>
                        <a:t>Situation</a:t>
                      </a:r>
                    </a:p>
                  </a:txBody>
                  <a:tcPr/>
                </a:tc>
                <a:tc>
                  <a:txBody>
                    <a:bodyPr/>
                    <a:lstStyle/>
                    <a:p>
                      <a:r>
                        <a:rPr lang="en-US" sz="2800" dirty="0">
                          <a:latin typeface="Calibri" panose="020F0502020204030204" pitchFamily="34" charset="0"/>
                          <a:cs typeface="Calibri" panose="020F0502020204030204" pitchFamily="34" charset="0"/>
                        </a:rPr>
                        <a:t>Whistle?</a:t>
                      </a:r>
                    </a:p>
                  </a:txBody>
                  <a:tcPr/>
                </a:tc>
                <a:tc>
                  <a:txBody>
                    <a:bodyPr/>
                    <a:lstStyle/>
                    <a:p>
                      <a:r>
                        <a:rPr lang="en-US" sz="2800" dirty="0">
                          <a:latin typeface="Calibri" panose="020F0502020204030204" pitchFamily="34" charset="0"/>
                          <a:cs typeface="Calibri" panose="020F0502020204030204" pitchFamily="34" charset="0"/>
                        </a:rPr>
                        <a:t>Arm signal, restart, and comments</a:t>
                      </a:r>
                    </a:p>
                  </a:txBody>
                  <a:tcPr/>
                </a:tc>
                <a:extLst>
                  <a:ext uri="{0D108BD9-81ED-4DB2-BD59-A6C34878D82A}">
                    <a16:rowId xmlns:a16="http://schemas.microsoft.com/office/drawing/2014/main" val="3514433121"/>
                  </a:ext>
                </a:extLst>
              </a:tr>
              <a:tr h="384325">
                <a:tc>
                  <a:txBody>
                    <a:bodyPr/>
                    <a:lstStyle/>
                    <a:p>
                      <a:r>
                        <a:rPr lang="en-US" sz="2800" dirty="0">
                          <a:latin typeface="Calibri" panose="020F0502020204030204" pitchFamily="34" charset="0"/>
                          <a:cs typeface="Calibri" panose="020F0502020204030204" pitchFamily="34" charset="0"/>
                        </a:rPr>
                        <a:t>Substitution break</a:t>
                      </a:r>
                    </a:p>
                  </a:txBody>
                  <a:tcPr/>
                </a:tc>
                <a:tc>
                  <a:txBody>
                    <a:bodyPr/>
                    <a:lstStyle/>
                    <a:p>
                      <a:r>
                        <a:rPr lang="en-US" sz="2800" dirty="0">
                          <a:latin typeface="Calibri" panose="020F0502020204030204" pitchFamily="34" charset="0"/>
                          <a:cs typeface="Calibri" panose="020F0502020204030204" pitchFamily="34" charset="0"/>
                        </a:rPr>
                        <a:t>YES</a:t>
                      </a:r>
                    </a:p>
                  </a:txBody>
                  <a:tcPr/>
                </a:tc>
                <a:tc>
                  <a:txBody>
                    <a:bodyPr/>
                    <a:lstStyle/>
                    <a:p>
                      <a:r>
                        <a:rPr lang="en-US" sz="2800" dirty="0">
                          <a:latin typeface="Calibri" panose="020F0502020204030204" pitchFamily="34" charset="0"/>
                          <a:cs typeface="Calibri" panose="020F0502020204030204" pitchFamily="34" charset="0"/>
                        </a:rPr>
                        <a:t>Stop play for break with whistle. Restart based on reason play stopped, with whistle.</a:t>
                      </a:r>
                    </a:p>
                  </a:txBody>
                  <a:tcPr/>
                </a:tc>
                <a:extLst>
                  <a:ext uri="{0D108BD9-81ED-4DB2-BD59-A6C34878D82A}">
                    <a16:rowId xmlns:a16="http://schemas.microsoft.com/office/drawing/2014/main" val="3257556214"/>
                  </a:ext>
                </a:extLst>
              </a:tr>
              <a:tr h="384325">
                <a:tc>
                  <a:txBody>
                    <a:bodyPr/>
                    <a:lstStyle/>
                    <a:p>
                      <a:r>
                        <a:rPr lang="en-US" sz="2800" dirty="0">
                          <a:latin typeface="Calibri" panose="020F0502020204030204" pitchFamily="34" charset="0"/>
                          <a:cs typeface="Calibri" panose="020F0502020204030204" pitchFamily="34" charset="0"/>
                        </a:rPr>
                        <a:t>End of half</a:t>
                      </a:r>
                    </a:p>
                  </a:txBody>
                  <a:tcPr/>
                </a:tc>
                <a:tc>
                  <a:txBody>
                    <a:bodyPr/>
                    <a:lstStyle/>
                    <a:p>
                      <a:r>
                        <a:rPr lang="en-US" sz="2800" dirty="0">
                          <a:latin typeface="Calibri" panose="020F0502020204030204" pitchFamily="34" charset="0"/>
                          <a:cs typeface="Calibri" panose="020F0502020204030204" pitchFamily="34" charset="0"/>
                        </a:rPr>
                        <a:t>YES</a:t>
                      </a:r>
                    </a:p>
                  </a:txBody>
                  <a:tcPr/>
                </a:tc>
                <a:tc>
                  <a:txBody>
                    <a:bodyPr/>
                    <a:lstStyle/>
                    <a:p>
                      <a:pPr marL="0" marR="0">
                        <a:lnSpc>
                          <a:spcPct val="107000"/>
                        </a:lnSpc>
                        <a:spcBef>
                          <a:spcPts val="0"/>
                        </a:spcBef>
                        <a:spcAft>
                          <a:spcPts val="800"/>
                        </a:spcAft>
                      </a:pPr>
                      <a:r>
                        <a:rPr lang="en-US" sz="2800" kern="1200" dirty="0">
                          <a:solidFill>
                            <a:schemeClr val="dk1"/>
                          </a:solidFill>
                          <a:latin typeface="Calibri" panose="020F0502020204030204" pitchFamily="34" charset="0"/>
                          <a:ea typeface="+mn-ea"/>
                          <a:cs typeface="Calibri" panose="020F0502020204030204" pitchFamily="34" charset="0"/>
                        </a:rPr>
                        <a:t>Whistle (2 tweets for end of 1st half; 3 tweets for end of 2nd half) and point arm </a:t>
                      </a:r>
                      <a:r>
                        <a:rPr lang="en-US" sz="2800" b="1" kern="1200" dirty="0">
                          <a:solidFill>
                            <a:schemeClr val="dk1"/>
                          </a:solidFill>
                          <a:latin typeface="Calibri" panose="020F0502020204030204" pitchFamily="34" charset="0"/>
                          <a:ea typeface="+mn-ea"/>
                          <a:cs typeface="Calibri" panose="020F0502020204030204" pitchFamily="34" charset="0"/>
                        </a:rPr>
                        <a:t>horizontally</a:t>
                      </a:r>
                      <a:r>
                        <a:rPr lang="en-US" sz="2800" kern="1200" dirty="0">
                          <a:solidFill>
                            <a:schemeClr val="dk1"/>
                          </a:solidFill>
                          <a:latin typeface="Calibri" panose="020F0502020204030204" pitchFamily="34" charset="0"/>
                          <a:ea typeface="+mn-ea"/>
                          <a:cs typeface="Calibri" panose="020F0502020204030204" pitchFamily="34" charset="0"/>
                        </a:rPr>
                        <a:t> towards center mark.</a:t>
                      </a:r>
                    </a:p>
                  </a:txBody>
                  <a:tcPr/>
                </a:tc>
                <a:extLst>
                  <a:ext uri="{0D108BD9-81ED-4DB2-BD59-A6C34878D82A}">
                    <a16:rowId xmlns:a16="http://schemas.microsoft.com/office/drawing/2014/main" val="2367584680"/>
                  </a:ext>
                </a:extLst>
              </a:tr>
            </a:tbl>
          </a:graphicData>
        </a:graphic>
      </p:graphicFrame>
      <p:sp>
        <p:nvSpPr>
          <p:cNvPr id="5" name="TextBox 4">
            <a:extLst>
              <a:ext uri="{FF2B5EF4-FFF2-40B4-BE49-F238E27FC236}">
                <a16:creationId xmlns:a16="http://schemas.microsoft.com/office/drawing/2014/main" id="{DEF03350-0B89-3781-F430-94B45A61FD5B}"/>
              </a:ext>
            </a:extLst>
          </p:cNvPr>
          <p:cNvSpPr txBox="1"/>
          <p:nvPr/>
        </p:nvSpPr>
        <p:spPr>
          <a:xfrm>
            <a:off x="317500" y="4152900"/>
            <a:ext cx="11417300" cy="1231106"/>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No </a:t>
            </a:r>
            <a:r>
              <a:rPr lang="en-US" sz="2800" dirty="0">
                <a:solidFill>
                  <a:schemeClr val="dk1"/>
                </a:solidFill>
                <a:latin typeface="Calibri" panose="020F0502020204030204" pitchFamily="34" charset="0"/>
                <a:cs typeface="Calibri" panose="020F0502020204030204" pitchFamily="34" charset="0"/>
              </a:rPr>
              <a:t>whistle</a:t>
            </a:r>
            <a:r>
              <a:rPr lang="en-US" sz="2800" dirty="0">
                <a:effectLst/>
                <a:latin typeface="Calibri" panose="020F0502020204030204" pitchFamily="34" charset="0"/>
                <a:ea typeface="Calibri" panose="020F0502020204030204" pitchFamily="34" charset="0"/>
                <a:cs typeface="Times New Roman" panose="02020603050405020304" pitchFamily="18" charset="0"/>
              </a:rPr>
              <a:t> for the restart unless after a longer stoppage in game, like after injury or after substitution break.</a:t>
            </a:r>
          </a:p>
          <a:p>
            <a:endParaRPr lang="en-US" dirty="0"/>
          </a:p>
        </p:txBody>
      </p:sp>
    </p:spTree>
    <p:extLst>
      <p:ext uri="{BB962C8B-B14F-4D97-AF65-F5344CB8AC3E}">
        <p14:creationId xmlns:p14="http://schemas.microsoft.com/office/powerpoint/2010/main" val="29289419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Box 4"/>
          <p:cNvSpPr txBox="1">
            <a:spLocks noChangeArrowheads="1"/>
          </p:cNvSpPr>
          <p:nvPr/>
        </p:nvSpPr>
        <p:spPr bwMode="auto">
          <a:xfrm>
            <a:off x="1905001" y="381000"/>
            <a:ext cx="184731" cy="215444"/>
          </a:xfrm>
          <a:prstGeom prst="rect">
            <a:avLst/>
          </a:prstGeom>
          <a:noFill/>
          <a:ln w="9525">
            <a:noFill/>
            <a:miter lim="800000"/>
            <a:headEnd/>
            <a:tailEnd/>
          </a:ln>
        </p:spPr>
        <p:txBody>
          <a:bodyPr wrap="none">
            <a:spAutoFit/>
          </a:bodyPr>
          <a:lstStyle/>
          <a:p>
            <a:endParaRPr lang="en-US" sz="800" dirty="0">
              <a:solidFill>
                <a:srgbClr val="000000"/>
              </a:solidFill>
              <a:latin typeface="Arial"/>
            </a:endParaRPr>
          </a:p>
        </p:txBody>
      </p:sp>
      <p:pic>
        <p:nvPicPr>
          <p:cNvPr id="5" name="Picture 4">
            <a:extLst>
              <a:ext uri="{FF2B5EF4-FFF2-40B4-BE49-F238E27FC236}">
                <a16:creationId xmlns:a16="http://schemas.microsoft.com/office/drawing/2014/main" id="{09E73499-79FB-42A3-9BED-9C41987793D5}"/>
              </a:ext>
            </a:extLst>
          </p:cNvPr>
          <p:cNvPicPr>
            <a:picLocks noChangeAspect="1"/>
          </p:cNvPicPr>
          <p:nvPr/>
        </p:nvPicPr>
        <p:blipFill rotWithShape="1">
          <a:blip r:embed="rId3">
            <a:extLst>
              <a:ext uri="{28A0092B-C50C-407E-A947-70E740481C1C}">
                <a14:useLocalDpi xmlns:a14="http://schemas.microsoft.com/office/drawing/2010/main" val="0"/>
              </a:ext>
            </a:extLst>
          </a:blip>
          <a:srcRect l="16441"/>
          <a:stretch/>
        </p:blipFill>
        <p:spPr>
          <a:xfrm>
            <a:off x="3801586" y="1828800"/>
            <a:ext cx="4580414" cy="3654425"/>
          </a:xfrm>
          <a:prstGeom prst="rect">
            <a:avLst/>
          </a:prstGeom>
        </p:spPr>
      </p:pic>
      <p:sp>
        <p:nvSpPr>
          <p:cNvPr id="9" name="TextBox 8">
            <a:extLst>
              <a:ext uri="{FF2B5EF4-FFF2-40B4-BE49-F238E27FC236}">
                <a16:creationId xmlns:a16="http://schemas.microsoft.com/office/drawing/2014/main" id="{2D46AD86-2FED-48CC-987C-223CE2B039F8}"/>
              </a:ext>
            </a:extLst>
          </p:cNvPr>
          <p:cNvSpPr txBox="1"/>
          <p:nvPr/>
        </p:nvSpPr>
        <p:spPr>
          <a:xfrm>
            <a:off x="1524000" y="381000"/>
            <a:ext cx="9144000"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In AYSO, it’s about </a:t>
            </a:r>
            <a:r>
              <a:rPr lang="en-US" sz="4000" b="1" i="1" u="sng" dirty="0">
                <a:latin typeface="Calibri" panose="020F0502020204030204" pitchFamily="34" charset="0"/>
                <a:cs typeface="Calibri" panose="020F0502020204030204" pitchFamily="34" charset="0"/>
              </a:rPr>
              <a:t>more</a:t>
            </a:r>
            <a:r>
              <a:rPr lang="en-US" sz="4000" b="1" dirty="0">
                <a:latin typeface="Calibri" panose="020F0502020204030204" pitchFamily="34" charset="0"/>
                <a:cs typeface="Calibri" panose="020F0502020204030204" pitchFamily="34" charset="0"/>
              </a:rPr>
              <a:t> than the game!</a:t>
            </a:r>
          </a:p>
        </p:txBody>
      </p:sp>
      <p:sp>
        <p:nvSpPr>
          <p:cNvPr id="2" name="Slide Number Placeholder 1">
            <a:extLst>
              <a:ext uri="{FF2B5EF4-FFF2-40B4-BE49-F238E27FC236}">
                <a16:creationId xmlns:a16="http://schemas.microsoft.com/office/drawing/2014/main" id="{C6AA139A-6CA8-4B86-A520-58BAB7C8053C}"/>
              </a:ext>
            </a:extLst>
          </p:cNvPr>
          <p:cNvSpPr>
            <a:spLocks noGrp="1"/>
          </p:cNvSpPr>
          <p:nvPr>
            <p:ph type="sldNum" sz="quarter" idx="10"/>
          </p:nvPr>
        </p:nvSpPr>
        <p:spPr/>
        <p:txBody>
          <a:bodyPr/>
          <a:lstStyle/>
          <a:p>
            <a:pPr>
              <a:defRPr/>
            </a:pPr>
            <a:fld id="{468A5314-886A-4021-9937-F061FACB4256}" type="slidenum">
              <a:rPr lang="en-US" smtClean="0">
                <a:solidFill>
                  <a:srgbClr val="000000"/>
                </a:solidFill>
              </a:rPr>
              <a:pPr>
                <a:defRPr/>
              </a:pPr>
              <a:t>116</a:t>
            </a:fld>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Box 4"/>
          <p:cNvSpPr txBox="1">
            <a:spLocks noChangeArrowheads="1"/>
          </p:cNvSpPr>
          <p:nvPr/>
        </p:nvSpPr>
        <p:spPr bwMode="auto">
          <a:xfrm>
            <a:off x="1905001" y="381000"/>
            <a:ext cx="184731" cy="215444"/>
          </a:xfrm>
          <a:prstGeom prst="rect">
            <a:avLst/>
          </a:prstGeom>
          <a:noFill/>
          <a:ln w="9525">
            <a:noFill/>
            <a:miter lim="800000"/>
            <a:headEnd/>
            <a:tailEnd/>
          </a:ln>
        </p:spPr>
        <p:txBody>
          <a:bodyPr wrap="none">
            <a:spAutoFit/>
          </a:bodyPr>
          <a:lstStyle/>
          <a:p>
            <a:endParaRPr lang="en-US" sz="800" dirty="0">
              <a:solidFill>
                <a:srgbClr val="000000"/>
              </a:solidFill>
              <a:latin typeface="Arial"/>
            </a:endParaRPr>
          </a:p>
        </p:txBody>
      </p:sp>
      <p:sp>
        <p:nvSpPr>
          <p:cNvPr id="9" name="TextBox 8">
            <a:extLst>
              <a:ext uri="{FF2B5EF4-FFF2-40B4-BE49-F238E27FC236}">
                <a16:creationId xmlns:a16="http://schemas.microsoft.com/office/drawing/2014/main" id="{2D46AD86-2FED-48CC-987C-223CE2B039F8}"/>
              </a:ext>
            </a:extLst>
          </p:cNvPr>
          <p:cNvSpPr txBox="1"/>
          <p:nvPr/>
        </p:nvSpPr>
        <p:spPr>
          <a:xfrm>
            <a:off x="1524000" y="1595437"/>
            <a:ext cx="9144000" cy="1938992"/>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Questions?</a:t>
            </a:r>
          </a:p>
          <a:p>
            <a:pPr algn="ctr"/>
            <a:endParaRPr lang="en-US" sz="40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Thank you for volunteering!</a:t>
            </a:r>
          </a:p>
        </p:txBody>
      </p:sp>
      <p:sp>
        <p:nvSpPr>
          <p:cNvPr id="2" name="Slide Number Placeholder 1">
            <a:extLst>
              <a:ext uri="{FF2B5EF4-FFF2-40B4-BE49-F238E27FC236}">
                <a16:creationId xmlns:a16="http://schemas.microsoft.com/office/drawing/2014/main" id="{C6AA139A-6CA8-4B86-A520-58BAB7C8053C}"/>
              </a:ext>
            </a:extLst>
          </p:cNvPr>
          <p:cNvSpPr>
            <a:spLocks noGrp="1"/>
          </p:cNvSpPr>
          <p:nvPr>
            <p:ph type="sldNum" sz="quarter" idx="10"/>
          </p:nvPr>
        </p:nvSpPr>
        <p:spPr/>
        <p:txBody>
          <a:bodyPr/>
          <a:lstStyle/>
          <a:p>
            <a:pPr>
              <a:defRPr/>
            </a:pPr>
            <a:fld id="{468A5314-886A-4021-9937-F061FACB4256}" type="slidenum">
              <a:rPr lang="en-US" smtClean="0">
                <a:solidFill>
                  <a:srgbClr val="000000"/>
                </a:solidFill>
              </a:rPr>
              <a:pPr>
                <a:defRPr/>
              </a:pPr>
              <a:t>117</a:t>
            </a:fld>
            <a:endParaRPr lang="en-US" dirty="0">
              <a:solidFill>
                <a:srgbClr val="000000"/>
              </a:solidFill>
            </a:endParaRPr>
          </a:p>
        </p:txBody>
      </p:sp>
    </p:spTree>
    <p:extLst>
      <p:ext uri="{BB962C8B-B14F-4D97-AF65-F5344CB8AC3E}">
        <p14:creationId xmlns:p14="http://schemas.microsoft.com/office/powerpoint/2010/main" val="35076663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50720" y="3665170"/>
            <a:ext cx="8976359" cy="2667000"/>
          </a:xfrm>
          <a:prstGeom prst="rect">
            <a:avLst/>
          </a:prstGeom>
        </p:spPr>
        <p:txBody>
          <a:bodyPr>
            <a:noAutofit/>
          </a:bodyPr>
          <a:lstStyle/>
          <a:p>
            <a:pPr>
              <a:spcBef>
                <a:spcPct val="20000"/>
              </a:spcBef>
              <a:defRPr/>
            </a:pPr>
            <a:r>
              <a:rPr lang="en-US" sz="3600" b="0" i="0" dirty="0">
                <a:solidFill>
                  <a:srgbClr val="333333"/>
                </a:solidFill>
                <a:effectLst/>
                <a:highlight>
                  <a:srgbClr val="FFFFFF"/>
                </a:highlight>
                <a:latin typeface="Calibri" panose="020F0502020204030204" pitchFamily="34" charset="0"/>
                <a:cs typeface="Calibri" panose="020F0502020204030204" pitchFamily="34" charset="0"/>
              </a:rPr>
              <a:t>Each year we form new teams as evenly balanced as possible, providing a stronger learning experience for teams as they play teams comprised of similar ability. </a:t>
            </a:r>
            <a:endParaRPr lang="en-US" sz="3600" kern="0" dirty="0">
              <a:solidFill>
                <a:srgbClr val="000000"/>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8664FBE-18B9-4680-BC5B-2E367683EDDC}"/>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12</a:t>
            </a:fld>
            <a:endParaRPr lang="en-US" dirty="0">
              <a:solidFill>
                <a:srgbClr val="000000"/>
              </a:solidFill>
            </a:endParaRPr>
          </a:p>
        </p:txBody>
      </p:sp>
      <p:sp>
        <p:nvSpPr>
          <p:cNvPr id="3" name="TextBox 2">
            <a:extLst>
              <a:ext uri="{FF2B5EF4-FFF2-40B4-BE49-F238E27FC236}">
                <a16:creationId xmlns:a16="http://schemas.microsoft.com/office/drawing/2014/main" id="{595D054D-1600-1682-93DB-09D5622DD93B}"/>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Balanced Teams</a:t>
            </a:r>
          </a:p>
        </p:txBody>
      </p:sp>
      <p:pic>
        <p:nvPicPr>
          <p:cNvPr id="7" name="Picture 6">
            <a:extLst>
              <a:ext uri="{FF2B5EF4-FFF2-40B4-BE49-F238E27FC236}">
                <a16:creationId xmlns:a16="http://schemas.microsoft.com/office/drawing/2014/main" id="{2F445454-14EB-3C1F-0DDA-5BD991962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2220" y="1113190"/>
            <a:ext cx="7147560" cy="2315810"/>
          </a:xfrm>
          <a:prstGeom prst="rect">
            <a:avLst/>
          </a:prstGeom>
        </p:spPr>
      </p:pic>
    </p:spTree>
    <p:extLst>
      <p:ext uri="{BB962C8B-B14F-4D97-AF65-F5344CB8AC3E}">
        <p14:creationId xmlns:p14="http://schemas.microsoft.com/office/powerpoint/2010/main" val="34052441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1999" y="1371600"/>
            <a:ext cx="5791201" cy="3351212"/>
          </a:xfrm>
          <a:prstGeom prst="rect">
            <a:avLst/>
          </a:prstGeom>
        </p:spPr>
        <p:txBody>
          <a:bodyPr>
            <a:normAutofit fontScale="85000" lnSpcReduction="10000"/>
          </a:bodyPr>
          <a:lstStyle/>
          <a:p>
            <a:pPr>
              <a:lnSpc>
                <a:spcPct val="120000"/>
              </a:lnSpc>
              <a:spcBef>
                <a:spcPct val="20000"/>
              </a:spcBef>
              <a:defRPr/>
            </a:pPr>
            <a:r>
              <a:rPr lang="en-US" sz="4100" kern="0" dirty="0">
                <a:solidFill>
                  <a:srgbClr val="000000"/>
                </a:solidFill>
                <a:latin typeface="Calibri" pitchFamily="34" charset="0"/>
              </a:rPr>
              <a:t>Open to all children between 3 and 18 years of age who want to register and play soccer.  Interest and enthusiasm are the only criteria for playing.</a:t>
            </a:r>
          </a:p>
        </p:txBody>
      </p:sp>
      <p:sp>
        <p:nvSpPr>
          <p:cNvPr id="2" name="Slide Number Placeholder 1">
            <a:extLst>
              <a:ext uri="{FF2B5EF4-FFF2-40B4-BE49-F238E27FC236}">
                <a16:creationId xmlns:a16="http://schemas.microsoft.com/office/drawing/2014/main" id="{B50AEA3A-0521-4D24-94FA-F83D34918581}"/>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13</a:t>
            </a:fld>
            <a:endParaRPr lang="en-US" dirty="0">
              <a:solidFill>
                <a:srgbClr val="000000"/>
              </a:solidFill>
            </a:endParaRPr>
          </a:p>
        </p:txBody>
      </p:sp>
      <p:sp>
        <p:nvSpPr>
          <p:cNvPr id="7" name="Subtitle 2">
            <a:extLst>
              <a:ext uri="{FF2B5EF4-FFF2-40B4-BE49-F238E27FC236}">
                <a16:creationId xmlns:a16="http://schemas.microsoft.com/office/drawing/2014/main" id="{119B6D1B-75F8-501C-07FC-55BA559F1AA9}"/>
              </a:ext>
            </a:extLst>
          </p:cNvPr>
          <p:cNvSpPr txBox="1">
            <a:spLocks/>
          </p:cNvSpPr>
          <p:nvPr/>
        </p:nvSpPr>
        <p:spPr>
          <a:xfrm>
            <a:off x="761998" y="4572000"/>
            <a:ext cx="10632236" cy="1524000"/>
          </a:xfrm>
          <a:prstGeom prst="rect">
            <a:avLst/>
          </a:prstGeom>
        </p:spPr>
        <p:txBody>
          <a:bodyPr>
            <a:normAutofit/>
          </a:bodyPr>
          <a:lstStyle/>
          <a:p>
            <a:pPr>
              <a:spcBef>
                <a:spcPct val="20000"/>
              </a:spcBef>
              <a:defRPr/>
            </a:pPr>
            <a:r>
              <a:rPr lang="en-US" sz="3200" kern="0" dirty="0">
                <a:solidFill>
                  <a:srgbClr val="000000"/>
                </a:solidFill>
                <a:latin typeface="Calibri" pitchFamily="34" charset="0"/>
              </a:rPr>
              <a:t>Some regions have EPIC programs that provide a quality soccer experience for those with physical or mental disabilities. </a:t>
            </a:r>
          </a:p>
        </p:txBody>
      </p:sp>
      <p:sp>
        <p:nvSpPr>
          <p:cNvPr id="3" name="TextBox 2">
            <a:extLst>
              <a:ext uri="{FF2B5EF4-FFF2-40B4-BE49-F238E27FC236}">
                <a16:creationId xmlns:a16="http://schemas.microsoft.com/office/drawing/2014/main" id="{31549456-34F2-1459-FEF7-23AA9064347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Open Registration</a:t>
            </a:r>
          </a:p>
        </p:txBody>
      </p:sp>
      <p:pic>
        <p:nvPicPr>
          <p:cNvPr id="8" name="Picture 7">
            <a:extLst>
              <a:ext uri="{FF2B5EF4-FFF2-40B4-BE49-F238E27FC236}">
                <a16:creationId xmlns:a16="http://schemas.microsoft.com/office/drawing/2014/main" id="{5DBDA83C-B4E0-217D-A363-5045C31F6AC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25050" y="1371600"/>
            <a:ext cx="4497333" cy="3000098"/>
          </a:xfrm>
          <a:prstGeom prst="rect">
            <a:avLst/>
          </a:prstGeom>
        </p:spPr>
      </p:pic>
    </p:spTree>
    <p:extLst>
      <p:ext uri="{BB962C8B-B14F-4D97-AF65-F5344CB8AC3E}">
        <p14:creationId xmlns:p14="http://schemas.microsoft.com/office/powerpoint/2010/main" val="413458467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57813" y="966921"/>
            <a:ext cx="6203072" cy="5011210"/>
          </a:xfrm>
          <a:prstGeom prst="rect">
            <a:avLst/>
          </a:prstGeom>
        </p:spPr>
        <p:txBody>
          <a:bodyPr>
            <a:noAutofit/>
          </a:bodyPr>
          <a:lstStyle/>
          <a:p>
            <a:pPr marL="571500" indent="-571500">
              <a:spcBef>
                <a:spcPct val="20000"/>
              </a:spcBef>
              <a:buFont typeface="Arial" panose="020B0604020202020204" pitchFamily="34" charset="0"/>
              <a:buChar char="•"/>
              <a:defRPr/>
            </a:pPr>
            <a:r>
              <a:rPr lang="en-US" sz="3600" dirty="0">
                <a:solidFill>
                  <a:srgbClr val="333333"/>
                </a:solidFill>
                <a:highlight>
                  <a:srgbClr val="FFFFFF"/>
                </a:highlight>
                <a:latin typeface="Calibri" panose="020F0502020204030204" pitchFamily="34" charset="0"/>
                <a:cs typeface="Calibri" panose="020F0502020204030204" pitchFamily="34" charset="0"/>
              </a:rPr>
              <a:t>AYSO requires coaches to create a positive experience for every player in AYSO.</a:t>
            </a:r>
          </a:p>
          <a:p>
            <a:pPr marL="571500" indent="-571500">
              <a:spcBef>
                <a:spcPct val="20000"/>
              </a:spcBef>
              <a:buFont typeface="Arial" panose="020B0604020202020204" pitchFamily="34" charset="0"/>
              <a:buChar char="•"/>
              <a:defRPr/>
            </a:pPr>
            <a:r>
              <a:rPr lang="en-US" sz="3600" dirty="0">
                <a:solidFill>
                  <a:srgbClr val="333333"/>
                </a:solidFill>
                <a:highlight>
                  <a:srgbClr val="FFFFFF"/>
                </a:highlight>
                <a:latin typeface="Calibri" panose="020F0502020204030204" pitchFamily="34" charset="0"/>
                <a:cs typeface="Calibri" panose="020F0502020204030204" pitchFamily="34" charset="0"/>
              </a:rPr>
              <a:t>Encouraging players’ effort leads to greater enjoyment, improved skills and stronger motivation in players.</a:t>
            </a:r>
          </a:p>
        </p:txBody>
      </p:sp>
      <p:sp>
        <p:nvSpPr>
          <p:cNvPr id="8" name="TextBox 7"/>
          <p:cNvSpPr txBox="1">
            <a:spLocks noChangeArrowheads="1"/>
          </p:cNvSpPr>
          <p:nvPr/>
        </p:nvSpPr>
        <p:spPr bwMode="auto">
          <a:xfrm>
            <a:off x="1162050" y="4090729"/>
            <a:ext cx="2057400" cy="584775"/>
          </a:xfrm>
          <a:prstGeom prst="rect">
            <a:avLst/>
          </a:prstGeom>
          <a:noFill/>
          <a:ln w="9525">
            <a:noFill/>
            <a:miter lim="800000"/>
            <a:headEnd/>
            <a:tailEnd/>
          </a:ln>
        </p:spPr>
        <p:txBody>
          <a:bodyPr>
            <a:spAutoFit/>
          </a:bodyPr>
          <a:lstStyle/>
          <a:p>
            <a:r>
              <a:rPr lang="en-US" sz="3200" b="1" dirty="0">
                <a:solidFill>
                  <a:srgbClr val="000000"/>
                </a:solidFill>
                <a:latin typeface="Calibri" pitchFamily="34" charset="0"/>
              </a:rPr>
              <a:t>OSITIVE</a:t>
            </a:r>
          </a:p>
        </p:txBody>
      </p:sp>
      <p:sp>
        <p:nvSpPr>
          <p:cNvPr id="9" name="TextBox 8"/>
          <p:cNvSpPr txBox="1">
            <a:spLocks noChangeArrowheads="1"/>
          </p:cNvSpPr>
          <p:nvPr/>
        </p:nvSpPr>
        <p:spPr bwMode="auto">
          <a:xfrm>
            <a:off x="1019175" y="4682676"/>
            <a:ext cx="3520440" cy="584775"/>
          </a:xfrm>
          <a:prstGeom prst="rect">
            <a:avLst/>
          </a:prstGeom>
          <a:noFill/>
          <a:ln w="9525">
            <a:noFill/>
            <a:miter lim="800000"/>
            <a:headEnd/>
            <a:tailEnd/>
          </a:ln>
        </p:spPr>
        <p:txBody>
          <a:bodyPr wrap="square">
            <a:spAutoFit/>
          </a:bodyPr>
          <a:lstStyle/>
          <a:p>
            <a:r>
              <a:rPr lang="en-US" sz="3200" b="1" dirty="0">
                <a:solidFill>
                  <a:srgbClr val="000000"/>
                </a:solidFill>
                <a:latin typeface="Calibri" pitchFamily="34" charset="0"/>
              </a:rPr>
              <a:t>NSTRUCTIONAL</a:t>
            </a:r>
          </a:p>
        </p:txBody>
      </p:sp>
      <p:sp>
        <p:nvSpPr>
          <p:cNvPr id="10" name="TextBox 9"/>
          <p:cNvSpPr txBox="1">
            <a:spLocks noChangeArrowheads="1"/>
          </p:cNvSpPr>
          <p:nvPr/>
        </p:nvSpPr>
        <p:spPr bwMode="auto">
          <a:xfrm>
            <a:off x="1195387" y="5293740"/>
            <a:ext cx="2743200" cy="584775"/>
          </a:xfrm>
          <a:prstGeom prst="rect">
            <a:avLst/>
          </a:prstGeom>
          <a:noFill/>
          <a:ln w="9525">
            <a:noFill/>
            <a:miter lim="800000"/>
            <a:headEnd/>
            <a:tailEnd/>
          </a:ln>
        </p:spPr>
        <p:txBody>
          <a:bodyPr>
            <a:spAutoFit/>
          </a:bodyPr>
          <a:lstStyle/>
          <a:p>
            <a:r>
              <a:rPr lang="en-US" sz="3200" b="1" dirty="0">
                <a:solidFill>
                  <a:srgbClr val="000000"/>
                </a:solidFill>
                <a:latin typeface="Calibri" pitchFamily="34" charset="0"/>
              </a:rPr>
              <a:t>NCOURAGING</a:t>
            </a:r>
          </a:p>
        </p:txBody>
      </p:sp>
      <p:sp>
        <p:nvSpPr>
          <p:cNvPr id="2" name="Slide Number Placeholder 1">
            <a:extLst>
              <a:ext uri="{FF2B5EF4-FFF2-40B4-BE49-F238E27FC236}">
                <a16:creationId xmlns:a16="http://schemas.microsoft.com/office/drawing/2014/main" id="{C71558A9-8620-4507-9E30-A44C139447ED}"/>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14</a:t>
            </a:fld>
            <a:endParaRPr lang="en-US" dirty="0">
              <a:solidFill>
                <a:srgbClr val="000000"/>
              </a:solidFill>
            </a:endParaRPr>
          </a:p>
        </p:txBody>
      </p:sp>
      <p:sp>
        <p:nvSpPr>
          <p:cNvPr id="14" name="TextBox 13">
            <a:extLst>
              <a:ext uri="{FF2B5EF4-FFF2-40B4-BE49-F238E27FC236}">
                <a16:creationId xmlns:a16="http://schemas.microsoft.com/office/drawing/2014/main" id="{F29038DA-7056-D8C1-08E5-29559501C9D8}"/>
              </a:ext>
            </a:extLst>
          </p:cNvPr>
          <p:cNvSpPr txBox="1"/>
          <p:nvPr/>
        </p:nvSpPr>
        <p:spPr>
          <a:xfrm>
            <a:off x="838200" y="3764866"/>
            <a:ext cx="609600" cy="1015663"/>
          </a:xfrm>
          <a:prstGeom prst="rect">
            <a:avLst/>
          </a:prstGeom>
          <a:noFill/>
        </p:spPr>
        <p:txBody>
          <a:bodyPr wrap="square" rtlCol="0">
            <a:spAutoFit/>
          </a:bodyPr>
          <a:lstStyle/>
          <a:p>
            <a:r>
              <a:rPr lang="en-US" sz="6000" b="1" kern="0" dirty="0">
                <a:solidFill>
                  <a:srgbClr val="0000FF"/>
                </a:solidFill>
                <a:latin typeface="Calibri" pitchFamily="34" charset="0"/>
              </a:rPr>
              <a:t>P</a:t>
            </a:r>
            <a:endParaRPr lang="en-US" sz="6000" dirty="0">
              <a:solidFill>
                <a:srgbClr val="0000FF"/>
              </a:solidFill>
              <a:latin typeface="Calibri" pitchFamily="34" charset="0"/>
            </a:endParaRPr>
          </a:p>
        </p:txBody>
      </p:sp>
      <p:sp>
        <p:nvSpPr>
          <p:cNvPr id="15" name="TextBox 14">
            <a:extLst>
              <a:ext uri="{FF2B5EF4-FFF2-40B4-BE49-F238E27FC236}">
                <a16:creationId xmlns:a16="http://schemas.microsoft.com/office/drawing/2014/main" id="{FF3739CE-9271-F9F7-35DA-E8064B1C37B7}"/>
              </a:ext>
            </a:extLst>
          </p:cNvPr>
          <p:cNvSpPr txBox="1"/>
          <p:nvPr/>
        </p:nvSpPr>
        <p:spPr>
          <a:xfrm>
            <a:off x="828675" y="4352868"/>
            <a:ext cx="609600" cy="1015663"/>
          </a:xfrm>
          <a:prstGeom prst="rect">
            <a:avLst/>
          </a:prstGeom>
          <a:noFill/>
        </p:spPr>
        <p:txBody>
          <a:bodyPr wrap="square" rtlCol="0">
            <a:spAutoFit/>
          </a:bodyPr>
          <a:lstStyle/>
          <a:p>
            <a:r>
              <a:rPr lang="en-US" sz="6000" b="1" kern="0" dirty="0">
                <a:solidFill>
                  <a:srgbClr val="0000FF"/>
                </a:solidFill>
                <a:latin typeface="Calibri" pitchFamily="34" charset="0"/>
              </a:rPr>
              <a:t>I</a:t>
            </a:r>
            <a:endParaRPr lang="en-US" sz="6000" dirty="0">
              <a:solidFill>
                <a:srgbClr val="0000FF"/>
              </a:solidFill>
              <a:latin typeface="Calibri" pitchFamily="34" charset="0"/>
            </a:endParaRPr>
          </a:p>
        </p:txBody>
      </p:sp>
      <p:sp>
        <p:nvSpPr>
          <p:cNvPr id="16" name="TextBox 15">
            <a:extLst>
              <a:ext uri="{FF2B5EF4-FFF2-40B4-BE49-F238E27FC236}">
                <a16:creationId xmlns:a16="http://schemas.microsoft.com/office/drawing/2014/main" id="{A5300F81-9714-6B1B-199F-81734E404A94}"/>
              </a:ext>
            </a:extLst>
          </p:cNvPr>
          <p:cNvSpPr txBox="1"/>
          <p:nvPr/>
        </p:nvSpPr>
        <p:spPr>
          <a:xfrm>
            <a:off x="838200" y="4962468"/>
            <a:ext cx="609600" cy="1015663"/>
          </a:xfrm>
          <a:prstGeom prst="rect">
            <a:avLst/>
          </a:prstGeom>
          <a:noFill/>
        </p:spPr>
        <p:txBody>
          <a:bodyPr wrap="square" rtlCol="0">
            <a:spAutoFit/>
          </a:bodyPr>
          <a:lstStyle/>
          <a:p>
            <a:r>
              <a:rPr lang="en-US" sz="6000" b="1" kern="0" dirty="0">
                <a:solidFill>
                  <a:srgbClr val="0000FF"/>
                </a:solidFill>
                <a:latin typeface="Calibri" pitchFamily="34" charset="0"/>
              </a:rPr>
              <a:t>E</a:t>
            </a:r>
            <a:endParaRPr lang="en-US" sz="6000" dirty="0">
              <a:solidFill>
                <a:srgbClr val="0000FF"/>
              </a:solidFill>
              <a:latin typeface="Calibri" pitchFamily="34" charset="0"/>
            </a:endParaRPr>
          </a:p>
        </p:txBody>
      </p:sp>
      <p:sp>
        <p:nvSpPr>
          <p:cNvPr id="3" name="TextBox 2">
            <a:extLst>
              <a:ext uri="{FF2B5EF4-FFF2-40B4-BE49-F238E27FC236}">
                <a16:creationId xmlns:a16="http://schemas.microsoft.com/office/drawing/2014/main" id="{863888A0-F92A-FC9E-8436-35545F1BD787}"/>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Positive Coaching</a:t>
            </a:r>
          </a:p>
        </p:txBody>
      </p:sp>
      <p:pic>
        <p:nvPicPr>
          <p:cNvPr id="6" name="Picture 5">
            <a:extLst>
              <a:ext uri="{FF2B5EF4-FFF2-40B4-BE49-F238E27FC236}">
                <a16:creationId xmlns:a16="http://schemas.microsoft.com/office/drawing/2014/main" id="{715BDD98-26C8-2E81-77CB-DE5AA59B2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966921"/>
            <a:ext cx="4103994" cy="2722299"/>
          </a:xfrm>
          <a:prstGeom prst="rect">
            <a:avLst/>
          </a:prstGeom>
        </p:spPr>
      </p:pic>
    </p:spTree>
    <p:extLst>
      <p:ext uri="{BB962C8B-B14F-4D97-AF65-F5344CB8AC3E}">
        <p14:creationId xmlns:p14="http://schemas.microsoft.com/office/powerpoint/2010/main" val="3364707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4400" y="1272210"/>
            <a:ext cx="5410200" cy="4953000"/>
          </a:xfrm>
          <a:prstGeom prst="rect">
            <a:avLst/>
          </a:prstGeom>
        </p:spPr>
        <p:txBody>
          <a:bodyPr>
            <a:normAutofit/>
          </a:bodyPr>
          <a:lstStyle/>
          <a:p>
            <a:pPr>
              <a:spcBef>
                <a:spcPct val="20000"/>
              </a:spcBef>
              <a:defRPr/>
            </a:pPr>
            <a:r>
              <a:rPr lang="en-US" sz="3600" kern="0" dirty="0">
                <a:solidFill>
                  <a:srgbClr val="000000"/>
                </a:solidFill>
                <a:latin typeface="Calibri" pitchFamily="34" charset="0"/>
              </a:rPr>
              <a:t>We strive to create a positive environment based on mutual respect rather than a win-at-all-costs attitude, and our programs are designed to instill good sportsmanship in every facet of AYSO.</a:t>
            </a:r>
          </a:p>
          <a:p>
            <a:pPr marL="342900" indent="-342900" algn="ctr">
              <a:spcBef>
                <a:spcPct val="20000"/>
              </a:spcBef>
              <a:buFontTx/>
              <a:buChar char="•"/>
              <a:defRPr/>
            </a:pPr>
            <a:endParaRPr lang="en-US" sz="2800" kern="0" dirty="0">
              <a:solidFill>
                <a:srgbClr val="000000"/>
              </a:solidFill>
            </a:endParaRPr>
          </a:p>
        </p:txBody>
      </p:sp>
      <p:sp>
        <p:nvSpPr>
          <p:cNvPr id="2" name="Slide Number Placeholder 1">
            <a:extLst>
              <a:ext uri="{FF2B5EF4-FFF2-40B4-BE49-F238E27FC236}">
                <a16:creationId xmlns:a16="http://schemas.microsoft.com/office/drawing/2014/main" id="{E9E56FA8-B47B-4D3F-ABA7-77683BF0E010}"/>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15</a:t>
            </a:fld>
            <a:endParaRPr lang="en-US" dirty="0">
              <a:solidFill>
                <a:srgbClr val="000000"/>
              </a:solidFill>
            </a:endParaRPr>
          </a:p>
        </p:txBody>
      </p:sp>
      <p:sp>
        <p:nvSpPr>
          <p:cNvPr id="3" name="TextBox 2">
            <a:extLst>
              <a:ext uri="{FF2B5EF4-FFF2-40B4-BE49-F238E27FC236}">
                <a16:creationId xmlns:a16="http://schemas.microsoft.com/office/drawing/2014/main" id="{AC773E4C-8947-2EA6-79FE-E8F859F14EC5}"/>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Good Sportsmanship</a:t>
            </a:r>
          </a:p>
        </p:txBody>
      </p:sp>
      <p:pic>
        <p:nvPicPr>
          <p:cNvPr id="9" name="Picture 8">
            <a:extLst>
              <a:ext uri="{FF2B5EF4-FFF2-40B4-BE49-F238E27FC236}">
                <a16:creationId xmlns:a16="http://schemas.microsoft.com/office/drawing/2014/main" id="{31BDD960-41D7-777B-3761-1167ACDF92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09223" y="1272210"/>
            <a:ext cx="4768377" cy="3497910"/>
          </a:xfrm>
          <a:prstGeom prst="rect">
            <a:avLst/>
          </a:prstGeom>
        </p:spPr>
      </p:pic>
    </p:spTree>
    <p:extLst>
      <p:ext uri="{BB962C8B-B14F-4D97-AF65-F5344CB8AC3E}">
        <p14:creationId xmlns:p14="http://schemas.microsoft.com/office/powerpoint/2010/main" val="25480412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79534" y="1371600"/>
            <a:ext cx="6202866" cy="4167352"/>
          </a:xfrm>
          <a:prstGeom prst="rect">
            <a:avLst/>
          </a:prstGeom>
        </p:spPr>
        <p:txBody>
          <a:bodyPr>
            <a:normAutofit/>
          </a:bodyPr>
          <a:lstStyle/>
          <a:p>
            <a:pPr>
              <a:spcBef>
                <a:spcPct val="20000"/>
              </a:spcBef>
              <a:defRPr/>
            </a:pPr>
            <a:r>
              <a:rPr lang="en-US" sz="3600" dirty="0">
                <a:solidFill>
                  <a:srgbClr val="000000"/>
                </a:solidFill>
                <a:latin typeface="Calibri" pitchFamily="34" charset="0"/>
              </a:rPr>
              <a:t>All players should be able to develop their soccer skills and knowledge to the best of their abilities, both individually and as members of a team, in order to maximize their enjoyment of the game.</a:t>
            </a:r>
            <a:endParaRPr lang="en-US" sz="3600" kern="0" dirty="0">
              <a:solidFill>
                <a:srgbClr val="000000"/>
              </a:solidFill>
              <a:latin typeface="Calibri" pitchFamily="34" charset="0"/>
            </a:endParaRPr>
          </a:p>
          <a:p>
            <a:pPr>
              <a:spcBef>
                <a:spcPct val="20000"/>
              </a:spcBef>
              <a:buFontTx/>
              <a:buChar char="•"/>
              <a:defRPr/>
            </a:pPr>
            <a:endParaRPr lang="en-US" sz="2800" kern="0" dirty="0">
              <a:solidFill>
                <a:srgbClr val="000000"/>
              </a:solidFill>
            </a:endParaRPr>
          </a:p>
        </p:txBody>
      </p:sp>
      <p:sp>
        <p:nvSpPr>
          <p:cNvPr id="2" name="Slide Number Placeholder 1">
            <a:extLst>
              <a:ext uri="{FF2B5EF4-FFF2-40B4-BE49-F238E27FC236}">
                <a16:creationId xmlns:a16="http://schemas.microsoft.com/office/drawing/2014/main" id="{CA39DBDA-8CB9-4303-B7D3-05CFA3ED4C8D}"/>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16</a:t>
            </a:fld>
            <a:endParaRPr lang="en-US" dirty="0">
              <a:solidFill>
                <a:srgbClr val="000000"/>
              </a:solidFill>
            </a:endParaRPr>
          </a:p>
        </p:txBody>
      </p:sp>
      <p:sp>
        <p:nvSpPr>
          <p:cNvPr id="3" name="TextBox 2">
            <a:extLst>
              <a:ext uri="{FF2B5EF4-FFF2-40B4-BE49-F238E27FC236}">
                <a16:creationId xmlns:a16="http://schemas.microsoft.com/office/drawing/2014/main" id="{F9ABEED3-D0BA-E2D7-5848-E360D1F3B40B}"/>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Player Development</a:t>
            </a:r>
          </a:p>
        </p:txBody>
      </p:sp>
      <p:pic>
        <p:nvPicPr>
          <p:cNvPr id="6" name="Picture 5">
            <a:extLst>
              <a:ext uri="{FF2B5EF4-FFF2-40B4-BE49-F238E27FC236}">
                <a16:creationId xmlns:a16="http://schemas.microsoft.com/office/drawing/2014/main" id="{EFEC0E33-C4E7-D77D-857C-502C23829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5580" y="1371600"/>
            <a:ext cx="4047688" cy="3825240"/>
          </a:xfrm>
          <a:prstGeom prst="rect">
            <a:avLst/>
          </a:prstGeom>
        </p:spPr>
      </p:pic>
    </p:spTree>
    <p:extLst>
      <p:ext uri="{BB962C8B-B14F-4D97-AF65-F5344CB8AC3E}">
        <p14:creationId xmlns:p14="http://schemas.microsoft.com/office/powerpoint/2010/main" val="36972272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0B909-DC55-403E-992C-0A93F24168FB}"/>
              </a:ext>
            </a:extLst>
          </p:cNvPr>
          <p:cNvSpPr>
            <a:spLocks noGrp="1"/>
          </p:cNvSpPr>
          <p:nvPr>
            <p:ph type="sldNum" sz="quarter" idx="10"/>
          </p:nvPr>
        </p:nvSpPr>
        <p:spPr/>
        <p:txBody>
          <a:bodyPr/>
          <a:lstStyle/>
          <a:p>
            <a:pPr>
              <a:defRPr/>
            </a:pPr>
            <a:fld id="{64F154F8-21B2-4B0A-B5AB-B990EAC6A0F8}" type="slidenum">
              <a:rPr lang="en-US" smtClean="0"/>
              <a:pPr>
                <a:defRPr/>
              </a:pPr>
              <a:t>17</a:t>
            </a:fld>
            <a:endParaRPr lang="en-US" dirty="0"/>
          </a:p>
        </p:txBody>
      </p:sp>
      <p:sp>
        <p:nvSpPr>
          <p:cNvPr id="4" name="TextBox 3">
            <a:extLst>
              <a:ext uri="{FF2B5EF4-FFF2-40B4-BE49-F238E27FC236}">
                <a16:creationId xmlns:a16="http://schemas.microsoft.com/office/drawing/2014/main" id="{8B36D991-04D0-C2CB-17E5-DCD40C270213}"/>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AYSO Team</a:t>
            </a:r>
          </a:p>
        </p:txBody>
      </p:sp>
      <p:pic>
        <p:nvPicPr>
          <p:cNvPr id="5" name="Picture 4">
            <a:extLst>
              <a:ext uri="{FF2B5EF4-FFF2-40B4-BE49-F238E27FC236}">
                <a16:creationId xmlns:a16="http://schemas.microsoft.com/office/drawing/2014/main" id="{9D0C6533-D7B0-0977-6AAF-7809ACA7E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941" y="1036320"/>
            <a:ext cx="4988118" cy="4214451"/>
          </a:xfrm>
          <a:prstGeom prst="rect">
            <a:avLst/>
          </a:prstGeom>
        </p:spPr>
      </p:pic>
    </p:spTree>
    <p:extLst>
      <p:ext uri="{BB962C8B-B14F-4D97-AF65-F5344CB8AC3E}">
        <p14:creationId xmlns:p14="http://schemas.microsoft.com/office/powerpoint/2010/main" val="337285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txBox="1">
            <a:spLocks/>
          </p:cNvSpPr>
          <p:nvPr/>
        </p:nvSpPr>
        <p:spPr>
          <a:xfrm>
            <a:off x="2168525" y="1145963"/>
            <a:ext cx="7854950" cy="5104232"/>
          </a:xfrm>
          <a:prstGeom prst="rect">
            <a:avLst/>
          </a:prstGeom>
        </p:spPr>
        <p:txBody>
          <a:bodyPr/>
          <a:lstStyle/>
          <a:p>
            <a:pPr marL="571500" indent="-571500">
              <a:spcAft>
                <a:spcPts val="600"/>
              </a:spcAft>
              <a:buFont typeface="Arial" panose="020B0604020202020204" pitchFamily="34" charset="0"/>
              <a:buChar char="•"/>
              <a:defRPr/>
            </a:pPr>
            <a:r>
              <a:rPr lang="en-US" sz="3600" kern="0" dirty="0">
                <a:solidFill>
                  <a:srgbClr val="000000"/>
                </a:solidFill>
                <a:latin typeface="Calibri" pitchFamily="34" charset="0"/>
              </a:rPr>
              <a:t>Work together</a:t>
            </a:r>
          </a:p>
          <a:p>
            <a:pPr marL="571500" indent="-571500">
              <a:spcAft>
                <a:spcPts val="600"/>
              </a:spcAft>
              <a:buFont typeface="Arial" panose="020B0604020202020204" pitchFamily="34" charset="0"/>
              <a:buChar char="•"/>
              <a:defRPr/>
            </a:pPr>
            <a:r>
              <a:rPr lang="en-US" sz="3600" kern="0" dirty="0">
                <a:solidFill>
                  <a:srgbClr val="000000"/>
                </a:solidFill>
                <a:latin typeface="Calibri" pitchFamily="34" charset="0"/>
              </a:rPr>
              <a:t>Help each other</a:t>
            </a:r>
          </a:p>
          <a:p>
            <a:pPr marL="571500" indent="-571500">
              <a:spcAft>
                <a:spcPts val="600"/>
              </a:spcAft>
              <a:buFont typeface="Arial" panose="020B0604020202020204" pitchFamily="34" charset="0"/>
              <a:buChar char="•"/>
              <a:defRPr/>
            </a:pPr>
            <a:r>
              <a:rPr lang="en-US" sz="3600" kern="0" dirty="0">
                <a:solidFill>
                  <a:srgbClr val="000000"/>
                </a:solidFill>
                <a:latin typeface="Calibri" pitchFamily="34" charset="0"/>
              </a:rPr>
              <a:t>Protect each other</a:t>
            </a:r>
          </a:p>
          <a:p>
            <a:pPr marL="571500" indent="-571500">
              <a:spcAft>
                <a:spcPts val="600"/>
              </a:spcAft>
              <a:buFont typeface="Arial" panose="020B0604020202020204" pitchFamily="34" charset="0"/>
              <a:buChar char="•"/>
              <a:defRPr/>
            </a:pPr>
            <a:r>
              <a:rPr lang="en-US" sz="3600" kern="0" dirty="0">
                <a:solidFill>
                  <a:srgbClr val="000000"/>
                </a:solidFill>
                <a:latin typeface="Calibri" pitchFamily="34" charset="0"/>
              </a:rPr>
              <a:t>Do your best</a:t>
            </a:r>
          </a:p>
          <a:p>
            <a:pPr marL="571500" indent="-571500">
              <a:spcAft>
                <a:spcPts val="600"/>
              </a:spcAft>
              <a:buFont typeface="Arial" panose="020B0604020202020204" pitchFamily="34" charset="0"/>
              <a:buChar char="•"/>
              <a:defRPr/>
            </a:pPr>
            <a:r>
              <a:rPr lang="en-US" sz="3600" kern="0" dirty="0">
                <a:solidFill>
                  <a:srgbClr val="000000"/>
                </a:solidFill>
                <a:latin typeface="Calibri" pitchFamily="34" charset="0"/>
              </a:rPr>
              <a:t>Know your role</a:t>
            </a:r>
          </a:p>
          <a:p>
            <a:pPr marL="342900" indent="-342900">
              <a:spcBef>
                <a:spcPct val="20000"/>
              </a:spcBef>
              <a:buFontTx/>
              <a:buChar char="•"/>
              <a:defRPr/>
            </a:pPr>
            <a:endParaRPr lang="en-US" sz="4000" kern="0" dirty="0">
              <a:solidFill>
                <a:srgbClr val="000000"/>
              </a:solidFill>
            </a:endParaRPr>
          </a:p>
        </p:txBody>
      </p:sp>
      <p:sp>
        <p:nvSpPr>
          <p:cNvPr id="2" name="Slide Number Placeholder 1">
            <a:extLst>
              <a:ext uri="{FF2B5EF4-FFF2-40B4-BE49-F238E27FC236}">
                <a16:creationId xmlns:a16="http://schemas.microsoft.com/office/drawing/2014/main" id="{F871D795-E736-49CC-A742-EEA01E7327D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18</a:t>
            </a:fld>
            <a:endParaRPr lang="en-US" dirty="0">
              <a:solidFill>
                <a:srgbClr val="000000"/>
              </a:solidFill>
            </a:endParaRPr>
          </a:p>
        </p:txBody>
      </p:sp>
      <p:sp>
        <p:nvSpPr>
          <p:cNvPr id="4" name="TextBox 3">
            <a:extLst>
              <a:ext uri="{FF2B5EF4-FFF2-40B4-BE49-F238E27FC236}">
                <a16:creationId xmlns:a16="http://schemas.microsoft.com/office/drawing/2014/main" id="{851458EB-B8A6-A312-C7B3-88077B8D5FB6}"/>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AYSO Team rules</a:t>
            </a:r>
          </a:p>
        </p:txBody>
      </p:sp>
    </p:spTree>
    <p:extLst>
      <p:ext uri="{BB962C8B-B14F-4D97-AF65-F5344CB8AC3E}">
        <p14:creationId xmlns:p14="http://schemas.microsoft.com/office/powerpoint/2010/main" val="19994107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107373"/>
            <a:ext cx="10363200" cy="685800"/>
          </a:xfrm>
          <a:prstGeom prst="rect">
            <a:avLst/>
          </a:prstGeom>
        </p:spPr>
        <p:txBody>
          <a:bodyPr/>
          <a:lstStyle/>
          <a:p>
            <a:pPr algn="ctr" eaLnBrk="0" hangingPunct="0">
              <a:defRPr/>
            </a:pPr>
            <a:r>
              <a:rPr lang="en-US" sz="4400" b="1" kern="0" dirty="0">
                <a:solidFill>
                  <a:srgbClr val="000000"/>
                </a:solidFill>
                <a:latin typeface="Calibri" pitchFamily="34" charset="0"/>
              </a:rPr>
              <a:t>Rules used by AYSO</a:t>
            </a:r>
          </a:p>
        </p:txBody>
      </p:sp>
      <p:sp>
        <p:nvSpPr>
          <p:cNvPr id="2" name="Slide Number Placeholder 1">
            <a:extLst>
              <a:ext uri="{FF2B5EF4-FFF2-40B4-BE49-F238E27FC236}">
                <a16:creationId xmlns:a16="http://schemas.microsoft.com/office/drawing/2014/main" id="{0F530FC1-BC29-4249-938F-BE310A2708E0}"/>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19</a:t>
            </a:fld>
            <a:endParaRPr lang="en-US" dirty="0">
              <a:solidFill>
                <a:srgbClr val="000000"/>
              </a:solidFill>
            </a:endParaRPr>
          </a:p>
        </p:txBody>
      </p:sp>
      <p:sp>
        <p:nvSpPr>
          <p:cNvPr id="11" name="TextBox 10">
            <a:extLst>
              <a:ext uri="{FF2B5EF4-FFF2-40B4-BE49-F238E27FC236}">
                <a16:creationId xmlns:a16="http://schemas.microsoft.com/office/drawing/2014/main" id="{05CE1D28-7330-4B7C-A6A0-1E1263062083}"/>
              </a:ext>
            </a:extLst>
          </p:cNvPr>
          <p:cNvSpPr txBox="1"/>
          <p:nvPr/>
        </p:nvSpPr>
        <p:spPr>
          <a:xfrm>
            <a:off x="838200" y="3936049"/>
            <a:ext cx="4419600" cy="2123658"/>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International Football Association Board (IFAB)  </a:t>
            </a:r>
            <a:br>
              <a:rPr lang="en-US" sz="24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Laws of the Game</a:t>
            </a:r>
          </a:p>
          <a:p>
            <a:pPr algn="ctr"/>
            <a:r>
              <a:rPr lang="en-US" sz="2400" dirty="0">
                <a:latin typeface="Calibri" panose="020F0502020204030204" pitchFamily="34" charset="0"/>
                <a:cs typeface="Calibri" panose="020F0502020204030204" pitchFamily="34" charset="0"/>
              </a:rPr>
              <a:t>theIFAB.com</a:t>
            </a:r>
          </a:p>
          <a:p>
            <a:pPr algn="ctr"/>
            <a:r>
              <a:rPr lang="en-US" sz="2400" dirty="0">
                <a:latin typeface="Calibri" panose="020F0502020204030204" pitchFamily="34" charset="0"/>
                <a:cs typeface="Calibri" panose="020F0502020204030204" pitchFamily="34" charset="0"/>
              </a:rPr>
              <a:t>PDF and mobile app</a:t>
            </a:r>
          </a:p>
        </p:txBody>
      </p:sp>
      <p:sp>
        <p:nvSpPr>
          <p:cNvPr id="14" name="TextBox 13">
            <a:extLst>
              <a:ext uri="{FF2B5EF4-FFF2-40B4-BE49-F238E27FC236}">
                <a16:creationId xmlns:a16="http://schemas.microsoft.com/office/drawing/2014/main" id="{DB7D6366-1FFC-43F1-9D31-7743FA525E33}"/>
              </a:ext>
            </a:extLst>
          </p:cNvPr>
          <p:cNvSpPr txBox="1"/>
          <p:nvPr/>
        </p:nvSpPr>
        <p:spPr>
          <a:xfrm>
            <a:off x="5562600" y="3936049"/>
            <a:ext cx="5638800" cy="1261884"/>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AYSO National Rules &amp; Regulations</a:t>
            </a:r>
          </a:p>
          <a:p>
            <a:pPr algn="ctr"/>
            <a:r>
              <a:rPr lang="en-US" sz="2400" dirty="0">
                <a:latin typeface="Calibri" panose="020F0502020204030204" pitchFamily="34" charset="0"/>
                <a:cs typeface="Calibri" panose="020F0502020204030204" pitchFamily="34" charset="0"/>
              </a:rPr>
              <a:t>aysovolunteers.org</a:t>
            </a:r>
          </a:p>
          <a:p>
            <a:pPr algn="ctr"/>
            <a:r>
              <a:rPr lang="en-US" sz="2400" dirty="0">
                <a:latin typeface="Calibri" panose="020F0502020204030204" pitchFamily="34" charset="0"/>
                <a:cs typeface="Calibri" panose="020F0502020204030204" pitchFamily="34" charset="0"/>
              </a:rPr>
              <a:t>within “AYSO Reference Book”</a:t>
            </a:r>
          </a:p>
        </p:txBody>
      </p:sp>
      <p:pic>
        <p:nvPicPr>
          <p:cNvPr id="5122" name="Picture 2">
            <a:extLst>
              <a:ext uri="{FF2B5EF4-FFF2-40B4-BE49-F238E27FC236}">
                <a16:creationId xmlns:a16="http://schemas.microsoft.com/office/drawing/2014/main" id="{49B6353B-244D-495D-97EE-3D4FCCE587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07201" y="1119142"/>
            <a:ext cx="4149597" cy="2816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5383C3-5B72-B351-E5B9-8DD922001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810" y="1113575"/>
            <a:ext cx="2039608" cy="2816907"/>
          </a:xfrm>
          <a:prstGeom prst="rect">
            <a:avLst/>
          </a:prstGeom>
        </p:spPr>
      </p:pic>
    </p:spTree>
    <p:extLst>
      <p:ext uri="{BB962C8B-B14F-4D97-AF65-F5344CB8AC3E}">
        <p14:creationId xmlns:p14="http://schemas.microsoft.com/office/powerpoint/2010/main" val="289109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23f0f7b9cb9_0_0"/>
          <p:cNvSpPr txBox="1">
            <a:spLocks noGrp="1"/>
          </p:cNvSpPr>
          <p:nvPr>
            <p:ph type="sldNum" idx="12"/>
          </p:nvPr>
        </p:nvSpPr>
        <p:spPr>
          <a:xfrm>
            <a:off x="10134600" y="6248400"/>
            <a:ext cx="762000" cy="304800"/>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1pPr>
            <a:lvl2pPr marL="0" marR="0" lvl="1"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2pPr>
            <a:lvl3pPr marL="0" marR="0" lvl="2"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3pPr>
            <a:lvl4pPr marL="0" marR="0" lvl="3"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4pPr>
            <a:lvl5pPr marL="0" marR="0" lvl="4"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5pPr>
            <a:lvl6pPr marL="0" marR="0" lvl="5"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6pPr>
            <a:lvl7pPr marL="0" marR="0" lvl="6"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7pPr>
            <a:lvl8pPr marL="0" marR="0" lvl="7"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8pPr>
            <a:lvl9pPr marL="0" marR="0" lvl="8"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9pPr>
          </a:lstStyle>
          <a:p>
            <a:pPr marL="0" marR="0" lvl="0" indent="0" algn="r" rtl="0">
              <a:lnSpc>
                <a:spcPct val="100000"/>
              </a:lnSpc>
              <a:spcBef>
                <a:spcPts val="0"/>
              </a:spcBef>
              <a:spcAft>
                <a:spcPts val="0"/>
              </a:spcAft>
              <a:buClr>
                <a:srgbClr val="A5A5A5"/>
              </a:buClr>
              <a:buSzPts val="1100"/>
              <a:buFont typeface="Gill Sans"/>
              <a:buNone/>
            </a:pPr>
            <a:fld id="{00000000-1234-1234-1234-123412341234}" type="slidenum">
              <a:rPr lang="en-US" smtClean="0"/>
              <a:pPr marL="0" marR="0" lvl="0" indent="0" algn="r" rtl="0">
                <a:lnSpc>
                  <a:spcPct val="100000"/>
                </a:lnSpc>
                <a:spcBef>
                  <a:spcPts val="0"/>
                </a:spcBef>
                <a:spcAft>
                  <a:spcPts val="0"/>
                </a:spcAft>
                <a:buClr>
                  <a:srgbClr val="A5A5A5"/>
                </a:buClr>
                <a:buSzPts val="1100"/>
                <a:buFont typeface="Gill Sans"/>
                <a:buNone/>
              </a:pPr>
              <a:t>2</a:t>
            </a:fld>
            <a:endParaRPr sz="1100" b="0" i="0" u="none" strike="noStrike" cap="none">
              <a:solidFill>
                <a:srgbClr val="A5A5A5"/>
              </a:solidFill>
              <a:latin typeface="Gill Sans"/>
              <a:ea typeface="Gill Sans"/>
              <a:cs typeface="Gill Sans"/>
              <a:sym typeface="Gill Sans"/>
            </a:endParaRPr>
          </a:p>
        </p:txBody>
      </p:sp>
      <p:sp>
        <p:nvSpPr>
          <p:cNvPr id="59" name="Google Shape;59;g23f0f7b9cb9_0_0"/>
          <p:cNvSpPr txBox="1"/>
          <p:nvPr/>
        </p:nvSpPr>
        <p:spPr>
          <a:xfrm>
            <a:off x="613186" y="107580"/>
            <a:ext cx="10983557"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panose="020F0502020204030204" pitchFamily="34" charset="0"/>
                <a:ea typeface="Arial"/>
                <a:cs typeface="Calibri" panose="020F0502020204030204" pitchFamily="34" charset="0"/>
                <a:sym typeface="Arial"/>
              </a:rPr>
              <a:t>Instructors</a:t>
            </a: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0" name="Google Shape;60;g23f0f7b9cb9_0_0"/>
          <p:cNvSpPr txBox="1"/>
          <p:nvPr/>
        </p:nvSpPr>
        <p:spPr>
          <a:xfrm>
            <a:off x="934066" y="1165600"/>
            <a:ext cx="5161934"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b="1" dirty="0">
                <a:latin typeface="Calibri" panose="020F0502020204030204" pitchFamily="34" charset="0"/>
                <a:cs typeface="Calibri" panose="020F0502020204030204" pitchFamily="34" charset="0"/>
              </a:rPr>
              <a:t>Instructor name 1</a:t>
            </a:r>
            <a:endParaRPr sz="33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500" dirty="0">
                <a:latin typeface="Calibri" panose="020F0502020204030204" pitchFamily="34" charset="0"/>
                <a:cs typeface="Calibri" panose="020F0502020204030204" pitchFamily="34" charset="0"/>
              </a:rPr>
              <a:t>&lt;badge&gt;</a:t>
            </a:r>
            <a:r>
              <a:rPr lang="en-US" sz="2500" b="0" i="0" u="none" strike="noStrike" cap="none" dirty="0">
                <a:solidFill>
                  <a:srgbClr val="000000"/>
                </a:solidFill>
                <a:latin typeface="Calibri" panose="020F0502020204030204" pitchFamily="34" charset="0"/>
                <a:ea typeface="Arial"/>
                <a:cs typeface="Calibri" panose="020F0502020204030204" pitchFamily="34" charset="0"/>
                <a:sym typeface="Arial"/>
              </a:rPr>
              <a:t> Referee</a:t>
            </a:r>
            <a:endParaRPr sz="25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500" u="sng" dirty="0">
                <a:latin typeface="Calibri" panose="020F0502020204030204" pitchFamily="34" charset="0"/>
                <a:cs typeface="Calibri" panose="020F0502020204030204" pitchFamily="34" charset="0"/>
                <a:hlinkClick r:id="rId3"/>
              </a:rPr>
              <a:t>xyz@abc.com</a:t>
            </a:r>
            <a:endParaRPr lang="en-US" sz="2500" u="sng"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600"/>
              <a:buFont typeface="Arial"/>
              <a:buNone/>
            </a:pPr>
            <a:endParaRPr lang="en-US" sz="3300"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600"/>
              <a:buFont typeface="Arial"/>
              <a:buNone/>
            </a:pPr>
            <a:r>
              <a:rPr lang="en-US" sz="3300" b="1" dirty="0">
                <a:latin typeface="Calibri" panose="020F0502020204030204" pitchFamily="34" charset="0"/>
                <a:cs typeface="Calibri" panose="020F0502020204030204" pitchFamily="34" charset="0"/>
              </a:rPr>
              <a:t>Instructor name 2</a:t>
            </a:r>
            <a:endParaRPr lang="en-US" sz="33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500" dirty="0">
                <a:latin typeface="Calibri" panose="020F0502020204030204" pitchFamily="34" charset="0"/>
                <a:cs typeface="Calibri" panose="020F0502020204030204" pitchFamily="34" charset="0"/>
              </a:rPr>
              <a:t>&lt;badge&gt;</a:t>
            </a:r>
            <a:r>
              <a:rPr lang="en-US" sz="2500" dirty="0">
                <a:latin typeface="Calibri" panose="020F0502020204030204" pitchFamily="34" charset="0"/>
                <a:cs typeface="Calibri" panose="020F0502020204030204" pitchFamily="34" charset="0"/>
                <a:sym typeface="Arial"/>
              </a:rPr>
              <a:t> Referee</a:t>
            </a:r>
          </a:p>
          <a:p>
            <a:pPr marL="0" marR="0" lvl="0" indent="0" algn="l" rtl="0">
              <a:lnSpc>
                <a:spcPct val="100000"/>
              </a:lnSpc>
              <a:spcBef>
                <a:spcPts val="0"/>
              </a:spcBef>
              <a:spcAft>
                <a:spcPts val="0"/>
              </a:spcAft>
              <a:buClr>
                <a:srgbClr val="000000"/>
              </a:buClr>
              <a:buSzPts val="2800"/>
              <a:buFont typeface="Arial"/>
              <a:buNone/>
            </a:pPr>
            <a:r>
              <a:rPr lang="en-US" sz="2500" u="sng" dirty="0">
                <a:latin typeface="Calibri" panose="020F0502020204030204" pitchFamily="34" charset="0"/>
                <a:cs typeface="Calibri" panose="020F0502020204030204" pitchFamily="34" charset="0"/>
                <a:hlinkClick r:id="rId3"/>
              </a:rPr>
              <a:t>xyz@abc.com</a:t>
            </a:r>
            <a:endParaRPr lang="en-US" sz="2500" u="sng"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800"/>
              <a:buFont typeface="Arial"/>
              <a:buNone/>
            </a:pPr>
            <a:endParaRPr lang="en-US" sz="25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60;g23f0f7b9cb9_0_0">
            <a:extLst>
              <a:ext uri="{FF2B5EF4-FFF2-40B4-BE49-F238E27FC236}">
                <a16:creationId xmlns:a16="http://schemas.microsoft.com/office/drawing/2014/main" id="{17346EE3-9D02-4B56-7EA7-19B458330E9E}"/>
              </a:ext>
            </a:extLst>
          </p:cNvPr>
          <p:cNvSpPr txBox="1"/>
          <p:nvPr/>
        </p:nvSpPr>
        <p:spPr>
          <a:xfrm>
            <a:off x="6434809" y="1165600"/>
            <a:ext cx="5161934" cy="31546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b="1" dirty="0">
                <a:latin typeface="Calibri" panose="020F0502020204030204" pitchFamily="34" charset="0"/>
                <a:cs typeface="Calibri" panose="020F0502020204030204" pitchFamily="34" charset="0"/>
              </a:rPr>
              <a:t>Instructor name 3</a:t>
            </a:r>
            <a:endParaRPr lang="en-US" sz="33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500" dirty="0">
                <a:latin typeface="Calibri" panose="020F0502020204030204" pitchFamily="34" charset="0"/>
                <a:cs typeface="Calibri" panose="020F0502020204030204" pitchFamily="34" charset="0"/>
              </a:rPr>
              <a:t>&lt;badge&gt;</a:t>
            </a:r>
            <a:r>
              <a:rPr lang="en-US" sz="2500" dirty="0">
                <a:latin typeface="Calibri" panose="020F0502020204030204" pitchFamily="34" charset="0"/>
                <a:cs typeface="Calibri" panose="020F0502020204030204" pitchFamily="34" charset="0"/>
                <a:sym typeface="Arial"/>
              </a:rPr>
              <a:t> Referee</a:t>
            </a:r>
          </a:p>
          <a:p>
            <a:pPr marL="0" marR="0" lvl="0" indent="0" algn="l" rtl="0">
              <a:lnSpc>
                <a:spcPct val="100000"/>
              </a:lnSpc>
              <a:spcBef>
                <a:spcPts val="0"/>
              </a:spcBef>
              <a:spcAft>
                <a:spcPts val="0"/>
              </a:spcAft>
              <a:buClr>
                <a:srgbClr val="000000"/>
              </a:buClr>
              <a:buSzPts val="2800"/>
              <a:buFont typeface="Arial"/>
              <a:buNone/>
            </a:pPr>
            <a:r>
              <a:rPr lang="en-US" sz="2500" u="sng" dirty="0">
                <a:latin typeface="Calibri" panose="020F0502020204030204" pitchFamily="34" charset="0"/>
                <a:cs typeface="Calibri" panose="020F0502020204030204" pitchFamily="34" charset="0"/>
                <a:hlinkClick r:id="rId3"/>
              </a:rPr>
              <a:t>xyz@abc.com</a:t>
            </a:r>
            <a:endParaRPr lang="en-US" sz="2500" u="sng"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600"/>
              <a:buFont typeface="Arial"/>
              <a:buNone/>
            </a:pPr>
            <a:endParaRPr lang="en-US" sz="3300" b="1"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600"/>
              <a:buFont typeface="Arial"/>
              <a:buNone/>
            </a:pPr>
            <a:r>
              <a:rPr lang="en-US" sz="3300" b="1" dirty="0">
                <a:latin typeface="Calibri" panose="020F0502020204030204" pitchFamily="34" charset="0"/>
                <a:cs typeface="Calibri" panose="020F0502020204030204" pitchFamily="34" charset="0"/>
              </a:rPr>
              <a:t>Instructor name 4</a:t>
            </a:r>
            <a:endParaRPr lang="en-US" sz="33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Clr>
                <a:schemeClr val="dk1"/>
              </a:buClr>
              <a:buSzPts val="2800"/>
              <a:buFont typeface="Arial"/>
              <a:buNone/>
            </a:pPr>
            <a:r>
              <a:rPr lang="en-US" sz="2500" dirty="0">
                <a:latin typeface="Calibri" panose="020F0502020204030204" pitchFamily="34" charset="0"/>
                <a:cs typeface="Calibri" panose="020F0502020204030204" pitchFamily="34" charset="0"/>
              </a:rPr>
              <a:t>&lt;badge&gt;</a:t>
            </a:r>
            <a:r>
              <a:rPr lang="en-US" sz="2500" dirty="0">
                <a:solidFill>
                  <a:schemeClr val="dk1"/>
                </a:solidFill>
                <a:latin typeface="Calibri" panose="020F0502020204030204" pitchFamily="34" charset="0"/>
                <a:cs typeface="Calibri" panose="020F0502020204030204" pitchFamily="34" charset="0"/>
              </a:rPr>
              <a:t> Referee</a:t>
            </a:r>
            <a:endParaRPr sz="1100"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800"/>
              <a:buFont typeface="Arial"/>
              <a:buNone/>
            </a:pPr>
            <a:r>
              <a:rPr lang="en-US" sz="2500" u="sng" dirty="0">
                <a:latin typeface="Calibri" panose="020F0502020204030204" pitchFamily="34" charset="0"/>
                <a:cs typeface="Calibri" panose="020F0502020204030204" pitchFamily="34" charset="0"/>
                <a:hlinkClick r:id="rId3"/>
              </a:rPr>
              <a:t>xyz@abc.com</a:t>
            </a:r>
            <a:endParaRPr lang="en-US" sz="2500" u="sng"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107373"/>
            <a:ext cx="10363200" cy="685800"/>
          </a:xfrm>
          <a:prstGeom prst="rect">
            <a:avLst/>
          </a:prstGeom>
        </p:spPr>
        <p:txBody>
          <a:bodyPr/>
          <a:lstStyle/>
          <a:p>
            <a:pPr algn="ctr" eaLnBrk="0" hangingPunct="0">
              <a:defRPr/>
            </a:pPr>
            <a:r>
              <a:rPr lang="en-US" sz="4400" b="1" kern="0" dirty="0">
                <a:solidFill>
                  <a:srgbClr val="000000"/>
                </a:solidFill>
                <a:latin typeface="Calibri" pitchFamily="34" charset="0"/>
              </a:rPr>
              <a:t>Rule simplifications for younger players</a:t>
            </a:r>
          </a:p>
        </p:txBody>
      </p:sp>
      <p:sp>
        <p:nvSpPr>
          <p:cNvPr id="2" name="Slide Number Placeholder 1">
            <a:extLst>
              <a:ext uri="{FF2B5EF4-FFF2-40B4-BE49-F238E27FC236}">
                <a16:creationId xmlns:a16="http://schemas.microsoft.com/office/drawing/2014/main" id="{0F530FC1-BC29-4249-938F-BE310A2708E0}"/>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20</a:t>
            </a:fld>
            <a:endParaRPr lang="en-US" dirty="0">
              <a:solidFill>
                <a:srgbClr val="000000"/>
              </a:solidFill>
            </a:endParaRPr>
          </a:p>
        </p:txBody>
      </p:sp>
      <p:sp>
        <p:nvSpPr>
          <p:cNvPr id="4" name="Subtitle 2">
            <a:extLst>
              <a:ext uri="{FF2B5EF4-FFF2-40B4-BE49-F238E27FC236}">
                <a16:creationId xmlns:a16="http://schemas.microsoft.com/office/drawing/2014/main" id="{921ABF3C-1A14-89E2-BAE9-4968A5E88D70}"/>
              </a:ext>
            </a:extLst>
          </p:cNvPr>
          <p:cNvSpPr txBox="1">
            <a:spLocks/>
          </p:cNvSpPr>
          <p:nvPr/>
        </p:nvSpPr>
        <p:spPr>
          <a:xfrm>
            <a:off x="1092200" y="1121202"/>
            <a:ext cx="10033000" cy="4945796"/>
          </a:xfrm>
          <a:prstGeom prst="rect">
            <a:avLst/>
          </a:prstGeom>
        </p:spPr>
        <p:txBody>
          <a:bodyPr>
            <a:normAutofit/>
          </a:bodyPr>
          <a:lstStyle/>
          <a:p>
            <a:pPr marL="457200" indent="-457200">
              <a:spcAft>
                <a:spcPts val="600"/>
              </a:spcAft>
              <a:buFont typeface="Arial" panose="020B0604020202020204" pitchFamily="34" charset="0"/>
              <a:buChar char="•"/>
              <a:defRPr/>
            </a:pPr>
            <a:r>
              <a:rPr lang="en-US" sz="3600" kern="0" dirty="0">
                <a:latin typeface="Calibri" pitchFamily="34" charset="0"/>
              </a:rPr>
              <a:t>Smaller fields</a:t>
            </a:r>
          </a:p>
          <a:p>
            <a:pPr marL="457200" indent="-457200">
              <a:spcAft>
                <a:spcPts val="600"/>
              </a:spcAft>
              <a:buFont typeface="Arial" panose="020B0604020202020204" pitchFamily="34" charset="0"/>
              <a:buChar char="•"/>
              <a:defRPr/>
            </a:pPr>
            <a:r>
              <a:rPr lang="en-US" sz="3600" kern="0" dirty="0">
                <a:latin typeface="Calibri" pitchFamily="34" charset="0"/>
              </a:rPr>
              <a:t>Smaller balls</a:t>
            </a:r>
          </a:p>
          <a:p>
            <a:pPr marL="457200" indent="-457200">
              <a:spcAft>
                <a:spcPts val="600"/>
              </a:spcAft>
              <a:buFont typeface="Arial" panose="020B0604020202020204" pitchFamily="34" charset="0"/>
              <a:buChar char="•"/>
              <a:defRPr/>
            </a:pPr>
            <a:r>
              <a:rPr lang="en-US" sz="3600" kern="0" dirty="0">
                <a:latin typeface="Calibri" pitchFamily="34" charset="0"/>
              </a:rPr>
              <a:t>Smaller goals</a:t>
            </a:r>
          </a:p>
          <a:p>
            <a:pPr marL="457200" indent="-457200">
              <a:spcAft>
                <a:spcPts val="600"/>
              </a:spcAft>
              <a:buFont typeface="Arial" panose="020B0604020202020204" pitchFamily="34" charset="0"/>
              <a:buChar char="•"/>
              <a:defRPr/>
            </a:pPr>
            <a:r>
              <a:rPr lang="en-US" sz="3600" kern="0" dirty="0">
                <a:latin typeface="Calibri" pitchFamily="34" charset="0"/>
              </a:rPr>
              <a:t>Fewer players on the field (“small-sided games”)</a:t>
            </a:r>
          </a:p>
          <a:p>
            <a:pPr marL="457200" indent="-457200">
              <a:spcAft>
                <a:spcPts val="600"/>
              </a:spcAft>
              <a:buFont typeface="Arial" panose="020B0604020202020204" pitchFamily="34" charset="0"/>
              <a:buChar char="•"/>
              <a:defRPr/>
            </a:pPr>
            <a:r>
              <a:rPr lang="en-US" sz="3600" kern="0" dirty="0">
                <a:latin typeface="Calibri" pitchFamily="34" charset="0"/>
              </a:rPr>
              <a:t>Shorter halves</a:t>
            </a:r>
          </a:p>
          <a:p>
            <a:pPr marL="342900" indent="-342900">
              <a:spcAft>
                <a:spcPts val="600"/>
              </a:spcAft>
              <a:defRPr/>
            </a:pPr>
            <a:endParaRPr lang="en-US" sz="3600" kern="0" dirty="0">
              <a:latin typeface="Calibri" pitchFamily="34" charset="0"/>
            </a:endParaRPr>
          </a:p>
        </p:txBody>
      </p:sp>
    </p:spTree>
    <p:extLst>
      <p:ext uri="{BB962C8B-B14F-4D97-AF65-F5344CB8AC3E}">
        <p14:creationId xmlns:p14="http://schemas.microsoft.com/office/powerpoint/2010/main" val="21945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21</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274664"/>
            <a:ext cx="10972800" cy="3657600"/>
          </a:xfrm>
          <a:prstGeom prst="rect">
            <a:avLst/>
          </a:prstGeom>
          <a:solidFill>
            <a:srgbClr val="0000FF"/>
          </a:solidFill>
          <a:ln w="9525">
            <a:noFill/>
            <a:miter lim="800000"/>
            <a:headEnd/>
            <a:tailEnd/>
          </a:ln>
        </p:spPr>
        <p:txBody>
          <a:bodyPr wrap="square" anchor="ctr">
            <a:spAutoFit/>
          </a:bodyPr>
          <a:lstStyle/>
          <a:p>
            <a:pPr algn="ctr">
              <a:defRPr/>
            </a:pPr>
            <a:r>
              <a:rPr lang="en-US" sz="6000" b="1" dirty="0">
                <a:solidFill>
                  <a:schemeClr val="bg1"/>
                </a:solidFill>
                <a:latin typeface="Calibri" pitchFamily="34" charset="0"/>
              </a:rPr>
              <a:t>Understanding younger players</a:t>
            </a:r>
          </a:p>
        </p:txBody>
      </p:sp>
    </p:spTree>
    <p:extLst>
      <p:ext uri="{BB962C8B-B14F-4D97-AF65-F5344CB8AC3E}">
        <p14:creationId xmlns:p14="http://schemas.microsoft.com/office/powerpoint/2010/main" val="377587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3186" y="110264"/>
            <a:ext cx="10951285" cy="914400"/>
          </a:xfrm>
          <a:prstGeom prst="rect">
            <a:avLst/>
          </a:prstGeom>
        </p:spPr>
        <p:txBody>
          <a:bodyPr/>
          <a:lstStyle/>
          <a:p>
            <a:pPr algn="ctr" eaLnBrk="0" hangingPunct="0">
              <a:defRPr/>
            </a:pPr>
            <a:r>
              <a:rPr lang="en-US" sz="4000" b="1" kern="0" dirty="0">
                <a:latin typeface="Calibri" pitchFamily="34" charset="0"/>
                <a:ea typeface="+mj-ea"/>
                <a:cs typeface="+mj-cs"/>
              </a:rPr>
              <a:t>Know your audience</a:t>
            </a:r>
          </a:p>
        </p:txBody>
      </p:sp>
      <p:sp>
        <p:nvSpPr>
          <p:cNvPr id="37892" name="TextBox 3"/>
          <p:cNvSpPr txBox="1">
            <a:spLocks noChangeArrowheads="1"/>
          </p:cNvSpPr>
          <p:nvPr/>
        </p:nvSpPr>
        <p:spPr bwMode="auto">
          <a:xfrm>
            <a:off x="6202364" y="1906588"/>
            <a:ext cx="4204252" cy="3416320"/>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US" sz="3600" dirty="0">
                <a:latin typeface="Calibri" pitchFamily="34" charset="0"/>
              </a:rPr>
              <a:t>About 6–8 years old</a:t>
            </a:r>
          </a:p>
          <a:p>
            <a:pPr marL="571500" indent="-571500">
              <a:buFont typeface="Arial" panose="020B0604020202020204" pitchFamily="34" charset="0"/>
              <a:buChar char="•"/>
            </a:pPr>
            <a:r>
              <a:rPr lang="en-US" sz="3600" dirty="0">
                <a:latin typeface="Calibri" pitchFamily="34" charset="0"/>
              </a:rPr>
              <a:t>Knowing audience provides context as to how to officiate games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l="15900" r="15900"/>
          <a:stretch/>
        </p:blipFill>
        <p:spPr>
          <a:xfrm>
            <a:off x="1671604" y="1143000"/>
            <a:ext cx="4204252" cy="4114800"/>
          </a:xfrm>
          <a:prstGeom prst="rect">
            <a:avLst/>
          </a:prstGeom>
        </p:spPr>
      </p:pic>
      <p:sp>
        <p:nvSpPr>
          <p:cNvPr id="2" name="Slide Number Placeholder 1">
            <a:extLst>
              <a:ext uri="{FF2B5EF4-FFF2-40B4-BE49-F238E27FC236}">
                <a16:creationId xmlns:a16="http://schemas.microsoft.com/office/drawing/2014/main" id="{83C217CE-E5A6-47C6-A829-FDCA056655D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22</a:t>
            </a:fld>
            <a:endParaRPr lang="en-US" sz="14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057400" y="1219200"/>
            <a:ext cx="8382000" cy="5867400"/>
          </a:xfrm>
          <a:prstGeom prst="rect">
            <a:avLst/>
          </a:prstGeom>
        </p:spPr>
        <p:txBody>
          <a:bodyPr>
            <a:normAutofit/>
          </a:bodyPr>
          <a:lstStyle/>
          <a:p>
            <a:pPr marL="457200" indent="-457200">
              <a:lnSpc>
                <a:spcPts val="4000"/>
              </a:lnSpc>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Motor skills are still developing</a:t>
            </a:r>
          </a:p>
          <a:p>
            <a:pPr marL="457200" indent="-457200">
              <a:lnSpc>
                <a:spcPts val="4000"/>
              </a:lnSpc>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Lots of energy, but in bursts</a:t>
            </a:r>
          </a:p>
          <a:p>
            <a:pPr marL="457200" indent="-457200">
              <a:lnSpc>
                <a:spcPts val="4000"/>
              </a:lnSpc>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Can’t sit still long</a:t>
            </a:r>
          </a:p>
          <a:p>
            <a:pPr marL="457200" indent="-457200">
              <a:lnSpc>
                <a:spcPts val="4000"/>
              </a:lnSpc>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Craves praise and attention</a:t>
            </a:r>
          </a:p>
          <a:p>
            <a:pPr marL="457200" indent="-457200">
              <a:lnSpc>
                <a:spcPts val="4000"/>
              </a:lnSpc>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Fearful of unknowns</a:t>
            </a:r>
          </a:p>
          <a:p>
            <a:pPr marL="457200" indent="-457200">
              <a:lnSpc>
                <a:spcPts val="4000"/>
              </a:lnSpc>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Rapid and unpredictable mood changes</a:t>
            </a:r>
          </a:p>
          <a:p>
            <a:pPr marL="457200" indent="-457200">
              <a:lnSpc>
                <a:spcPts val="4000"/>
              </a:lnSpc>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Disposition to telling tall tales</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Lacks judgment regarding own safety/abilities </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Asks lots of questions</a:t>
            </a:r>
          </a:p>
        </p:txBody>
      </p:sp>
      <p:sp>
        <p:nvSpPr>
          <p:cNvPr id="3" name="Slide Number Placeholder 2">
            <a:extLst>
              <a:ext uri="{FF2B5EF4-FFF2-40B4-BE49-F238E27FC236}">
                <a16:creationId xmlns:a16="http://schemas.microsoft.com/office/drawing/2014/main" id="{4E0CAECA-CE01-4CB9-9485-C73733ACFA6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23</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D5E90AA-20FC-69D6-49A8-E0DC0632B97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6U Players</a:t>
            </a:r>
          </a:p>
        </p:txBody>
      </p:sp>
    </p:spTree>
    <p:extLst>
      <p:ext uri="{BB962C8B-B14F-4D97-AF65-F5344CB8AC3E}">
        <p14:creationId xmlns:p14="http://schemas.microsoft.com/office/powerpoint/2010/main" val="5970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1000"/>
                                        <p:tgtEl>
                                          <p:spTgt spid="7">
                                            <p:txEl>
                                              <p:pRg st="6" end="6"/>
                                            </p:txEl>
                                          </p:spTgt>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9476" y="304800"/>
            <a:ext cx="7851775" cy="1828800"/>
          </a:xfrm>
          <a:prstGeom prst="rect">
            <a:avLst/>
          </a:prstGeom>
        </p:spPr>
        <p:txBody>
          <a:bodyPr anchor="ctr">
            <a:normAutofit fontScale="97500"/>
          </a:bodyPr>
          <a:lstStyle/>
          <a:p>
            <a:pPr algn="ctr" fontAlgn="auto">
              <a:spcAft>
                <a:spcPts val="0"/>
              </a:spcAft>
              <a:defRPr/>
            </a:pPr>
            <a:br>
              <a:rPr lang="en-US" sz="3800" b="1" dirty="0">
                <a:ea typeface="+mj-ea"/>
              </a:rPr>
            </a:br>
            <a:endParaRPr lang="en-US" sz="3800" b="1" dirty="0">
              <a:solidFill>
                <a:srgbClr val="0070C0"/>
              </a:solidFill>
              <a:ea typeface="+mj-ea"/>
            </a:endParaRPr>
          </a:p>
        </p:txBody>
      </p:sp>
      <p:sp>
        <p:nvSpPr>
          <p:cNvPr id="5" name="Subtitle 2"/>
          <p:cNvSpPr txBox="1">
            <a:spLocks/>
          </p:cNvSpPr>
          <p:nvPr/>
        </p:nvSpPr>
        <p:spPr>
          <a:xfrm>
            <a:off x="2133600" y="990600"/>
            <a:ext cx="8534400" cy="5562600"/>
          </a:xfrm>
          <a:prstGeom prst="rect">
            <a:avLst/>
          </a:prstGeom>
        </p:spPr>
        <p:txBody>
          <a:bodyPr>
            <a:normAutofit/>
          </a:bodyPr>
          <a:lstStyle/>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Eye-hand coordination has improved</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8U can now balance on one foot</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Friendship is important</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Afraid of failure</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Starting to compare self to others</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Self-esteem and self concept a big issue</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Quick to tattle</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Starting to grasp the Team concept</a:t>
            </a:r>
          </a:p>
          <a:p>
            <a:pPr marL="457200" indent="-457200">
              <a:lnSpc>
                <a:spcPts val="4000"/>
              </a:lnSpc>
              <a:spcBef>
                <a:spcPts val="0"/>
              </a:spcBef>
              <a:buFont typeface="Arial" panose="020B0604020202020204" pitchFamily="34" charset="0"/>
              <a:buChar char="•"/>
              <a:defRPr/>
            </a:pPr>
            <a:r>
              <a:rPr lang="en-US" sz="2800" kern="0" dirty="0">
                <a:latin typeface="Calibri" panose="020F0502020204030204" pitchFamily="34" charset="0"/>
                <a:cs typeface="Calibri" panose="020F0502020204030204" pitchFamily="34" charset="0"/>
              </a:rPr>
              <a:t>Treats every little mistake as a major crime</a:t>
            </a:r>
          </a:p>
          <a:p>
            <a:pPr marL="342900" indent="-342900">
              <a:spcBef>
                <a:spcPts val="0"/>
              </a:spcBef>
              <a:defRPr/>
            </a:pPr>
            <a:endParaRPr lang="en-US" sz="3000" kern="0" dirty="0"/>
          </a:p>
        </p:txBody>
      </p:sp>
      <p:sp>
        <p:nvSpPr>
          <p:cNvPr id="3" name="Slide Number Placeholder 2">
            <a:extLst>
              <a:ext uri="{FF2B5EF4-FFF2-40B4-BE49-F238E27FC236}">
                <a16:creationId xmlns:a16="http://schemas.microsoft.com/office/drawing/2014/main" id="{1880CBA3-7A0E-45E5-98B7-ABE8874D2B9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24</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266924-58E2-9235-D91C-87CDFCA2C9C5}"/>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8U Players</a:t>
            </a:r>
          </a:p>
        </p:txBody>
      </p:sp>
    </p:spTree>
    <p:extLst>
      <p:ext uri="{BB962C8B-B14F-4D97-AF65-F5344CB8AC3E}">
        <p14:creationId xmlns:p14="http://schemas.microsoft.com/office/powerpoint/2010/main" val="10860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9476" y="304800"/>
            <a:ext cx="7851775" cy="1828800"/>
          </a:xfrm>
          <a:prstGeom prst="rect">
            <a:avLst/>
          </a:prstGeom>
        </p:spPr>
        <p:txBody>
          <a:bodyPr anchor="ctr">
            <a:normAutofit fontScale="97500"/>
          </a:bodyPr>
          <a:lstStyle/>
          <a:p>
            <a:pPr algn="ctr" fontAlgn="auto">
              <a:spcAft>
                <a:spcPts val="0"/>
              </a:spcAft>
              <a:defRPr/>
            </a:pPr>
            <a:br>
              <a:rPr lang="en-US" sz="3800" b="1" dirty="0">
                <a:ea typeface="+mj-ea"/>
              </a:rPr>
            </a:br>
            <a:endParaRPr lang="en-US" sz="3800" b="1" dirty="0">
              <a:solidFill>
                <a:srgbClr val="0070C0"/>
              </a:solidFill>
              <a:ea typeface="+mj-ea"/>
            </a:endParaRPr>
          </a:p>
        </p:txBody>
      </p:sp>
      <p:sp>
        <p:nvSpPr>
          <p:cNvPr id="5" name="Subtitle 2"/>
          <p:cNvSpPr txBox="1">
            <a:spLocks/>
          </p:cNvSpPr>
          <p:nvPr/>
        </p:nvSpPr>
        <p:spPr>
          <a:xfrm>
            <a:off x="2133600" y="990600"/>
            <a:ext cx="8534400" cy="5562600"/>
          </a:xfrm>
          <a:prstGeom prst="rect">
            <a:avLst/>
          </a:prstGeom>
        </p:spPr>
        <p:txBody>
          <a:bodyPr>
            <a:normAutofit/>
          </a:bodyPr>
          <a:lstStyle/>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Soccer experience</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Physical skill</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Endurance</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Self-awareness</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Sense of fairness</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Enthusiasm</a:t>
            </a:r>
          </a:p>
          <a:p>
            <a:pPr marL="342900" indent="-342900">
              <a:spcBef>
                <a:spcPts val="0"/>
              </a:spcBef>
              <a:defRPr/>
            </a:pPr>
            <a:endParaRPr lang="en-US" sz="3000" kern="0" dirty="0"/>
          </a:p>
        </p:txBody>
      </p:sp>
      <p:sp>
        <p:nvSpPr>
          <p:cNvPr id="3" name="Slide Number Placeholder 2">
            <a:extLst>
              <a:ext uri="{FF2B5EF4-FFF2-40B4-BE49-F238E27FC236}">
                <a16:creationId xmlns:a16="http://schemas.microsoft.com/office/drawing/2014/main" id="{1880CBA3-7A0E-45E5-98B7-ABE8874D2B9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25</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266924-58E2-9235-D91C-87CDFCA2C9C5}"/>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Younger players in general</a:t>
            </a:r>
          </a:p>
        </p:txBody>
      </p:sp>
    </p:spTree>
    <p:extLst>
      <p:ext uri="{BB962C8B-B14F-4D97-AF65-F5344CB8AC3E}">
        <p14:creationId xmlns:p14="http://schemas.microsoft.com/office/powerpoint/2010/main" val="26506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154F8-21B2-4B0A-B5AB-B990EAC6A0F8}" type="slidenum">
              <a:rPr kumimoji="0" lang="en-US" sz="11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672303"/>
            <a:ext cx="10972800" cy="2862322"/>
          </a:xfrm>
          <a:prstGeom prst="rect">
            <a:avLst/>
          </a:prstGeom>
          <a:solidFill>
            <a:srgbClr val="0000FF"/>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itchFamily="34" charset="0"/>
                <a:ea typeface="+mn-ea"/>
                <a:cs typeface="+mn-cs"/>
              </a:rPr>
              <a:t>Referee’s role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extLst>
      <p:ext uri="{BB962C8B-B14F-4D97-AF65-F5344CB8AC3E}">
        <p14:creationId xmlns:p14="http://schemas.microsoft.com/office/powerpoint/2010/main" val="3558294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8019" y="1462278"/>
            <a:ext cx="5237981" cy="4611951"/>
          </a:xfrm>
          <a:prstGeom prst="rect">
            <a:avLst/>
          </a:prstGeom>
        </p:spPr>
        <p:txBody>
          <a:bodyPr anchor="ctr">
            <a:normAutofit fontScale="92500" lnSpcReduction="10000"/>
          </a:bodyPr>
          <a:lstStyle/>
          <a:p>
            <a:pPr fontAlgn="auto">
              <a:spcAft>
                <a:spcPts val="1200"/>
              </a:spcAft>
              <a:defRPr/>
            </a:pPr>
            <a:r>
              <a:rPr lang="en-US" sz="3900" dirty="0">
                <a:latin typeface="Calibri" pitchFamily="34" charset="0"/>
                <a:ea typeface="+mj-ea"/>
              </a:rPr>
              <a:t> </a:t>
            </a:r>
          </a:p>
          <a:p>
            <a:pPr marL="571500" indent="-571500">
              <a:spcAft>
                <a:spcPts val="1200"/>
              </a:spcAft>
              <a:buFont typeface="Arial" panose="020B0604020202020204" pitchFamily="34" charset="0"/>
              <a:buChar char="•"/>
              <a:defRPr/>
            </a:pPr>
            <a:r>
              <a:rPr lang="en-US" sz="3900" dirty="0">
                <a:latin typeface="Calibri" pitchFamily="34" charset="0"/>
                <a:ea typeface="+mj-ea"/>
              </a:rPr>
              <a:t>Enforce the Laws of the Game as applied to 6-8U games. The decisions of the referee are final. </a:t>
            </a:r>
          </a:p>
          <a:p>
            <a:pPr marL="571500" indent="-571500">
              <a:spcAft>
                <a:spcPts val="1200"/>
              </a:spcAft>
              <a:buFont typeface="Arial" panose="020B0604020202020204" pitchFamily="34" charset="0"/>
              <a:buChar char="•"/>
              <a:defRPr/>
            </a:pPr>
            <a:r>
              <a:rPr lang="en-US" sz="3900" dirty="0">
                <a:latin typeface="Calibri" pitchFamily="34" charset="0"/>
                <a:ea typeface="+mj-ea"/>
              </a:rPr>
              <a:t>Is the official time-keeper.</a:t>
            </a:r>
          </a:p>
          <a:p>
            <a:pPr fontAlgn="auto">
              <a:spcAft>
                <a:spcPts val="1200"/>
              </a:spcAft>
              <a:defRPr/>
            </a:pPr>
            <a:endParaRPr lang="en-US" sz="3900" dirty="0">
              <a:latin typeface="Calibri" pitchFamily="34" charset="0"/>
              <a:ea typeface="+mj-ea"/>
            </a:endParaRPr>
          </a:p>
          <a:p>
            <a:pPr algn="ctr" fontAlgn="auto">
              <a:spcAft>
                <a:spcPts val="0"/>
              </a:spcAft>
              <a:defRPr/>
            </a:pPr>
            <a:endParaRPr lang="en-US" sz="3200" b="1" dirty="0">
              <a:ea typeface="+mj-ea"/>
            </a:endParaRPr>
          </a:p>
        </p:txBody>
      </p:sp>
      <p:sp>
        <p:nvSpPr>
          <p:cNvPr id="2" name="Slide Number Placeholder 1">
            <a:extLst>
              <a:ext uri="{FF2B5EF4-FFF2-40B4-BE49-F238E27FC236}">
                <a16:creationId xmlns:a16="http://schemas.microsoft.com/office/drawing/2014/main" id="{1469A7CF-60BC-4904-9D7C-34D5DC5FD749}"/>
              </a:ext>
            </a:extLst>
          </p:cNvPr>
          <p:cNvSpPr>
            <a:spLocks noGrp="1"/>
          </p:cNvSpPr>
          <p:nvPr>
            <p:ph type="sldNum" sz="quarter" idx="10"/>
          </p:nvPr>
        </p:nvSpPr>
        <p:spPr/>
        <p:txBody>
          <a:bodyPr/>
          <a:lstStyle/>
          <a:p>
            <a:pPr>
              <a:defRPr/>
            </a:pPr>
            <a:fld id="{8959E489-6F60-4C03-BD59-4B4861D05D4F}" type="slidenum">
              <a:rPr lang="en-US" smtClean="0"/>
              <a:pPr>
                <a:defRPr/>
              </a:pPr>
              <a:t>27</a:t>
            </a:fld>
            <a:endParaRPr lang="en-US"/>
          </a:p>
        </p:txBody>
      </p:sp>
      <p:sp>
        <p:nvSpPr>
          <p:cNvPr id="3" name="TextBox 2">
            <a:extLst>
              <a:ext uri="{FF2B5EF4-FFF2-40B4-BE49-F238E27FC236}">
                <a16:creationId xmlns:a16="http://schemas.microsoft.com/office/drawing/2014/main" id="{063050C7-2955-876B-8961-CA69730927BB}"/>
              </a:ext>
            </a:extLst>
          </p:cNvPr>
          <p:cNvSpPr txBox="1">
            <a:spLocks noChangeArrowheads="1"/>
          </p:cNvSpPr>
          <p:nvPr/>
        </p:nvSpPr>
        <p:spPr bwMode="auto">
          <a:xfrm>
            <a:off x="157654" y="107579"/>
            <a:ext cx="11792607"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Job of Referee</a:t>
            </a:r>
          </a:p>
        </p:txBody>
      </p:sp>
      <p:pic>
        <p:nvPicPr>
          <p:cNvPr id="6" name="Picture 5">
            <a:extLst>
              <a:ext uri="{FF2B5EF4-FFF2-40B4-BE49-F238E27FC236}">
                <a16:creationId xmlns:a16="http://schemas.microsoft.com/office/drawing/2014/main" id="{91448157-B197-87FE-E5DA-66536E708C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9172" y="1379040"/>
            <a:ext cx="4790909" cy="2278559"/>
          </a:xfrm>
          <a:prstGeom prst="rect">
            <a:avLst/>
          </a:prstGeom>
        </p:spPr>
      </p:pic>
    </p:spTree>
    <p:extLst>
      <p:ext uri="{BB962C8B-B14F-4D97-AF65-F5344CB8AC3E}">
        <p14:creationId xmlns:p14="http://schemas.microsoft.com/office/powerpoint/2010/main" val="269574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8019" y="1462278"/>
            <a:ext cx="5237981" cy="3915633"/>
          </a:xfrm>
          <a:prstGeom prst="rect">
            <a:avLst/>
          </a:prstGeom>
        </p:spPr>
        <p:txBody>
          <a:bodyPr anchor="ctr">
            <a:normAutofit/>
          </a:bodyPr>
          <a:lstStyle/>
          <a:p>
            <a:pPr fontAlgn="auto">
              <a:spcAft>
                <a:spcPts val="1200"/>
              </a:spcAft>
              <a:defRPr/>
            </a:pPr>
            <a:r>
              <a:rPr lang="en-US" sz="3900" dirty="0">
                <a:latin typeface="Calibri" pitchFamily="34" charset="0"/>
                <a:ea typeface="+mj-ea"/>
              </a:rPr>
              <a:t>Enforce the spirit of the Laws of the Game, which is summarized in three words:</a:t>
            </a:r>
          </a:p>
          <a:p>
            <a:pPr marL="279400" fontAlgn="auto">
              <a:spcAft>
                <a:spcPts val="0"/>
              </a:spcAft>
              <a:defRPr/>
            </a:pPr>
            <a:r>
              <a:rPr lang="en-US" sz="4800" b="1" dirty="0">
                <a:solidFill>
                  <a:srgbClr val="FF0000"/>
                </a:solidFill>
                <a:latin typeface="Calibri" pitchFamily="34" charset="0"/>
                <a:ea typeface="+mj-ea"/>
              </a:rPr>
              <a:t>Safe     Fair     Fun</a:t>
            </a:r>
            <a:endParaRPr lang="en-US" sz="3200" b="1" dirty="0">
              <a:ea typeface="+mj-ea"/>
            </a:endParaRPr>
          </a:p>
          <a:p>
            <a:pPr algn="ctr" fontAlgn="auto">
              <a:spcAft>
                <a:spcPts val="0"/>
              </a:spcAft>
              <a:defRPr/>
            </a:pPr>
            <a:endParaRPr lang="en-US" sz="3200" b="1" dirty="0">
              <a:ea typeface="+mj-ea"/>
            </a:endParaRPr>
          </a:p>
        </p:txBody>
      </p:sp>
      <p:sp>
        <p:nvSpPr>
          <p:cNvPr id="2" name="Slide Number Placeholder 1">
            <a:extLst>
              <a:ext uri="{FF2B5EF4-FFF2-40B4-BE49-F238E27FC236}">
                <a16:creationId xmlns:a16="http://schemas.microsoft.com/office/drawing/2014/main" id="{1469A7CF-60BC-4904-9D7C-34D5DC5FD749}"/>
              </a:ext>
            </a:extLst>
          </p:cNvPr>
          <p:cNvSpPr>
            <a:spLocks noGrp="1"/>
          </p:cNvSpPr>
          <p:nvPr>
            <p:ph type="sldNum" sz="quarter" idx="10"/>
          </p:nvPr>
        </p:nvSpPr>
        <p:spPr/>
        <p:txBody>
          <a:bodyPr/>
          <a:lstStyle/>
          <a:p>
            <a:pPr>
              <a:defRPr/>
            </a:pPr>
            <a:fld id="{8959E489-6F60-4C03-BD59-4B4861D05D4F}" type="slidenum">
              <a:rPr lang="en-US" smtClean="0"/>
              <a:pPr>
                <a:defRPr/>
              </a:pPr>
              <a:t>28</a:t>
            </a:fld>
            <a:endParaRPr lang="en-US"/>
          </a:p>
        </p:txBody>
      </p:sp>
      <p:sp>
        <p:nvSpPr>
          <p:cNvPr id="3" name="TextBox 2">
            <a:extLst>
              <a:ext uri="{FF2B5EF4-FFF2-40B4-BE49-F238E27FC236}">
                <a16:creationId xmlns:a16="http://schemas.microsoft.com/office/drawing/2014/main" id="{063050C7-2955-876B-8961-CA69730927BB}"/>
              </a:ext>
            </a:extLst>
          </p:cNvPr>
          <p:cNvSpPr txBox="1">
            <a:spLocks noChangeArrowheads="1"/>
          </p:cNvSpPr>
          <p:nvPr/>
        </p:nvSpPr>
        <p:spPr bwMode="auto">
          <a:xfrm>
            <a:off x="157654" y="107579"/>
            <a:ext cx="11792607"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Job of Referee</a:t>
            </a:r>
          </a:p>
        </p:txBody>
      </p:sp>
      <p:pic>
        <p:nvPicPr>
          <p:cNvPr id="6" name="Picture 5">
            <a:extLst>
              <a:ext uri="{FF2B5EF4-FFF2-40B4-BE49-F238E27FC236}">
                <a16:creationId xmlns:a16="http://schemas.microsoft.com/office/drawing/2014/main" id="{91448157-B197-87FE-E5DA-66536E708C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9172" y="1379040"/>
            <a:ext cx="4790909" cy="2278559"/>
          </a:xfrm>
          <a:prstGeom prst="rect">
            <a:avLst/>
          </a:prstGeom>
        </p:spPr>
      </p:pic>
    </p:spTree>
    <p:extLst>
      <p:ext uri="{BB962C8B-B14F-4D97-AF65-F5344CB8AC3E}">
        <p14:creationId xmlns:p14="http://schemas.microsoft.com/office/powerpoint/2010/main" val="425629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9A7CF-60BC-4904-9D7C-34D5DC5FD749}"/>
              </a:ext>
            </a:extLst>
          </p:cNvPr>
          <p:cNvSpPr>
            <a:spLocks noGrp="1"/>
          </p:cNvSpPr>
          <p:nvPr>
            <p:ph type="sldNum" sz="quarter" idx="10"/>
          </p:nvPr>
        </p:nvSpPr>
        <p:spPr/>
        <p:txBody>
          <a:bodyPr/>
          <a:lstStyle/>
          <a:p>
            <a:pPr>
              <a:defRPr/>
            </a:pPr>
            <a:fld id="{8959E489-6F60-4C03-BD59-4B4861D05D4F}" type="slidenum">
              <a:rPr lang="en-US" smtClean="0"/>
              <a:pPr>
                <a:defRPr/>
              </a:pPr>
              <a:t>29</a:t>
            </a:fld>
            <a:endParaRPr lang="en-US"/>
          </a:p>
        </p:txBody>
      </p:sp>
      <p:sp>
        <p:nvSpPr>
          <p:cNvPr id="3" name="TextBox 2">
            <a:extLst>
              <a:ext uri="{FF2B5EF4-FFF2-40B4-BE49-F238E27FC236}">
                <a16:creationId xmlns:a16="http://schemas.microsoft.com/office/drawing/2014/main" id="{063050C7-2955-876B-8961-CA69730927BB}"/>
              </a:ext>
            </a:extLst>
          </p:cNvPr>
          <p:cNvSpPr txBox="1">
            <a:spLocks noChangeArrowheads="1"/>
          </p:cNvSpPr>
          <p:nvPr/>
        </p:nvSpPr>
        <p:spPr bwMode="auto">
          <a:xfrm>
            <a:off x="157654" y="107579"/>
            <a:ext cx="11792607"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Job of Referee</a:t>
            </a:r>
          </a:p>
        </p:txBody>
      </p:sp>
      <p:pic>
        <p:nvPicPr>
          <p:cNvPr id="6" name="Picture 5">
            <a:extLst>
              <a:ext uri="{FF2B5EF4-FFF2-40B4-BE49-F238E27FC236}">
                <a16:creationId xmlns:a16="http://schemas.microsoft.com/office/drawing/2014/main" id="{91448157-B197-87FE-E5DA-66536E708C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9172" y="1379040"/>
            <a:ext cx="4790909" cy="2278559"/>
          </a:xfrm>
          <a:prstGeom prst="rect">
            <a:avLst/>
          </a:prstGeom>
        </p:spPr>
      </p:pic>
      <p:sp>
        <p:nvSpPr>
          <p:cNvPr id="5" name="TextBox 4">
            <a:extLst>
              <a:ext uri="{FF2B5EF4-FFF2-40B4-BE49-F238E27FC236}">
                <a16:creationId xmlns:a16="http://schemas.microsoft.com/office/drawing/2014/main" id="{460595B9-7D70-C884-BBBF-A3549C1A9AE9}"/>
              </a:ext>
            </a:extLst>
          </p:cNvPr>
          <p:cNvSpPr txBox="1"/>
          <p:nvPr/>
        </p:nvSpPr>
        <p:spPr>
          <a:xfrm>
            <a:off x="621919" y="1180282"/>
            <a:ext cx="6043924" cy="2492990"/>
          </a:xfrm>
          <a:prstGeom prst="rect">
            <a:avLst/>
          </a:prstGeom>
          <a:noFill/>
        </p:spPr>
        <p:txBody>
          <a:bodyPr wrap="square" rtlCol="0">
            <a:spAutoFit/>
          </a:bodyPr>
          <a:lstStyle/>
          <a:p>
            <a:r>
              <a:rPr lang="en-US" sz="3900" dirty="0">
                <a:latin typeface="Calibri" pitchFamily="34" charset="0"/>
                <a:ea typeface="+mj-ea"/>
              </a:rPr>
              <a:t>Emphasis is “Safe, Fair, Fun," especially in younger players' games, rather than getting wrapped up in technicalities. </a:t>
            </a:r>
          </a:p>
        </p:txBody>
      </p:sp>
      <p:sp>
        <p:nvSpPr>
          <p:cNvPr id="7" name="TextBox 6">
            <a:extLst>
              <a:ext uri="{FF2B5EF4-FFF2-40B4-BE49-F238E27FC236}">
                <a16:creationId xmlns:a16="http://schemas.microsoft.com/office/drawing/2014/main" id="{CE6B541C-7F3F-A286-7FB3-131FAB717C0F}"/>
              </a:ext>
            </a:extLst>
          </p:cNvPr>
          <p:cNvSpPr txBox="1"/>
          <p:nvPr/>
        </p:nvSpPr>
        <p:spPr>
          <a:xfrm>
            <a:off x="621919" y="4433951"/>
            <a:ext cx="10948162" cy="1569660"/>
          </a:xfrm>
          <a:prstGeom prst="rect">
            <a:avLst/>
          </a:prstGeom>
          <a:noFill/>
        </p:spPr>
        <p:txBody>
          <a:bodyPr wrap="square" rtlCol="0">
            <a:spAutoFit/>
          </a:bodyPr>
          <a:lstStyle/>
          <a:p>
            <a:r>
              <a:rPr lang="en-US" sz="3900" dirty="0">
                <a:latin typeface="Calibri" pitchFamily="34" charset="0"/>
                <a:ea typeface="+mj-ea"/>
              </a:rPr>
              <a:t>Unique to soccer, referees are advised to ignore trifling or doubtful offenses.</a:t>
            </a:r>
          </a:p>
          <a:p>
            <a:endParaRPr lang="en-US" dirty="0"/>
          </a:p>
        </p:txBody>
      </p:sp>
    </p:spTree>
    <p:extLst>
      <p:ext uri="{BB962C8B-B14F-4D97-AF65-F5344CB8AC3E}">
        <p14:creationId xmlns:p14="http://schemas.microsoft.com/office/powerpoint/2010/main" val="37767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23f0f7b9cb9_0_6"/>
          <p:cNvSpPr txBox="1">
            <a:spLocks noGrp="1"/>
          </p:cNvSpPr>
          <p:nvPr>
            <p:ph type="sldNum" idx="12"/>
          </p:nvPr>
        </p:nvSpPr>
        <p:spPr>
          <a:xfrm>
            <a:off x="10134600" y="6248400"/>
            <a:ext cx="762000" cy="304800"/>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1pPr>
            <a:lvl2pPr marL="0" marR="0" lvl="1"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2pPr>
            <a:lvl3pPr marL="0" marR="0" lvl="2"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3pPr>
            <a:lvl4pPr marL="0" marR="0" lvl="3"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4pPr>
            <a:lvl5pPr marL="0" marR="0" lvl="4"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5pPr>
            <a:lvl6pPr marL="0" marR="0" lvl="5"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6pPr>
            <a:lvl7pPr marL="0" marR="0" lvl="6"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7pPr>
            <a:lvl8pPr marL="0" marR="0" lvl="7"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8pPr>
            <a:lvl9pPr marL="0" marR="0" lvl="8"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9pPr>
          </a:lstStyle>
          <a:p>
            <a:pPr marL="0" lvl="0" indent="0" algn="ctr" rtl="0">
              <a:lnSpc>
                <a:spcPct val="100000"/>
              </a:lnSpc>
              <a:spcBef>
                <a:spcPts val="0"/>
              </a:spcBef>
              <a:spcAft>
                <a:spcPts val="0"/>
              </a:spcAft>
              <a:buSzPts val="1100"/>
              <a:buNone/>
            </a:pPr>
            <a:fld id="{00000000-1234-1234-1234-123412341234}" type="slidenum">
              <a:rPr lang="en-US" smtClean="0"/>
              <a:pPr marL="0" lvl="0" indent="0" algn="ctr" rtl="0">
                <a:lnSpc>
                  <a:spcPct val="100000"/>
                </a:lnSpc>
                <a:spcBef>
                  <a:spcPts val="0"/>
                </a:spcBef>
                <a:spcAft>
                  <a:spcPts val="0"/>
                </a:spcAft>
                <a:buSzPts val="1100"/>
                <a:buNone/>
              </a:pPr>
              <a:t>3</a:t>
            </a:fld>
            <a:endParaRPr/>
          </a:p>
        </p:txBody>
      </p:sp>
      <p:sp>
        <p:nvSpPr>
          <p:cNvPr id="66" name="Google Shape;66;g23f0f7b9cb9_0_6"/>
          <p:cNvSpPr txBox="1"/>
          <p:nvPr/>
        </p:nvSpPr>
        <p:spPr>
          <a:xfrm>
            <a:off x="613186" y="107580"/>
            <a:ext cx="10962042"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panose="020F0502020204030204" pitchFamily="34" charset="0"/>
                <a:ea typeface="Arial"/>
                <a:cs typeface="Calibri" panose="020F0502020204030204" pitchFamily="34" charset="0"/>
                <a:sym typeface="Arial"/>
              </a:rPr>
              <a:t>Logistics</a:t>
            </a: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
        <p:nvSpPr>
          <p:cNvPr id="67" name="Google Shape;67;g23f0f7b9cb9_0_6"/>
          <p:cNvSpPr txBox="1"/>
          <p:nvPr/>
        </p:nvSpPr>
        <p:spPr>
          <a:xfrm>
            <a:off x="810727" y="1430185"/>
            <a:ext cx="10262086" cy="215439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3200" b="1" i="0" u="none" strike="noStrike" cap="none" dirty="0">
                <a:solidFill>
                  <a:srgbClr val="000000"/>
                </a:solidFill>
                <a:latin typeface="Calibri" panose="020F0502020204030204" pitchFamily="34" charset="0"/>
                <a:ea typeface="Arial"/>
                <a:cs typeface="Calibri" panose="020F0502020204030204" pitchFamily="34" charset="0"/>
                <a:sym typeface="Arial"/>
              </a:rPr>
              <a:t>Bathrooms</a:t>
            </a:r>
            <a:r>
              <a:rPr lang="en-US" sz="3200" dirty="0">
                <a:solidFill>
                  <a:srgbClr val="000000"/>
                </a:solidFill>
                <a:latin typeface="Calibri" panose="020F0502020204030204" pitchFamily="34" charset="0"/>
                <a:ea typeface="Arial"/>
                <a:cs typeface="Calibri" panose="020F0502020204030204" pitchFamily="34" charset="0"/>
                <a:sym typeface="Arial"/>
              </a:rPr>
              <a:t>: &lt;locations&gt;</a:t>
            </a:r>
            <a:endParaRPr lang="en-US" sz="3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3200" b="1" i="0" u="none" strike="noStrike" cap="none" dirty="0">
                <a:solidFill>
                  <a:srgbClr val="000000"/>
                </a:solidFill>
                <a:latin typeface="Calibri" panose="020F0502020204030204" pitchFamily="34" charset="0"/>
                <a:ea typeface="Arial"/>
                <a:cs typeface="Calibri" panose="020F0502020204030204" pitchFamily="34" charset="0"/>
                <a:sym typeface="Arial"/>
              </a:rPr>
              <a:t>Emergency exits</a:t>
            </a:r>
            <a:r>
              <a:rPr lang="en-US" sz="3200" i="0" u="none" strike="noStrike" cap="none" dirty="0">
                <a:solidFill>
                  <a:srgbClr val="000000"/>
                </a:solidFill>
                <a:latin typeface="Calibri" panose="020F0502020204030204" pitchFamily="34" charset="0"/>
                <a:ea typeface="Arial"/>
                <a:cs typeface="Calibri" panose="020F0502020204030204" pitchFamily="34" charset="0"/>
                <a:sym typeface="Arial"/>
              </a:rPr>
              <a:t>: &lt;locations&gt;</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3200" b="1" i="0" u="none" strike="noStrike" cap="none" dirty="0">
                <a:solidFill>
                  <a:srgbClr val="000000"/>
                </a:solidFill>
                <a:latin typeface="Calibri" panose="020F0502020204030204" pitchFamily="34" charset="0"/>
                <a:ea typeface="Arial"/>
                <a:cs typeface="Calibri" panose="020F0502020204030204" pitchFamily="34" charset="0"/>
                <a:sym typeface="Arial"/>
              </a:rPr>
              <a:t>Cell phones</a:t>
            </a:r>
            <a:r>
              <a:rPr lang="en-US" sz="3200" b="0" i="0" u="none" strike="noStrike" cap="none" dirty="0">
                <a:solidFill>
                  <a:srgbClr val="000000"/>
                </a:solidFill>
                <a:latin typeface="Calibri" panose="020F0502020204030204" pitchFamily="34" charset="0"/>
                <a:ea typeface="Arial"/>
                <a:cs typeface="Calibri" panose="020F0502020204030204" pitchFamily="34" charset="0"/>
                <a:sym typeface="Arial"/>
              </a:rPr>
              <a:t>: Silent and put away</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346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9476" y="304800"/>
            <a:ext cx="7851775" cy="1828800"/>
          </a:xfrm>
          <a:prstGeom prst="rect">
            <a:avLst/>
          </a:prstGeom>
        </p:spPr>
        <p:txBody>
          <a:bodyPr anchor="ctr">
            <a:normAutofit fontScale="97500"/>
          </a:bodyPr>
          <a:lstStyle/>
          <a:p>
            <a:pPr algn="ctr" fontAlgn="auto">
              <a:spcAft>
                <a:spcPts val="0"/>
              </a:spcAft>
              <a:defRPr/>
            </a:pPr>
            <a:br>
              <a:rPr lang="en-US" sz="3800" b="1" dirty="0">
                <a:ea typeface="+mj-ea"/>
              </a:rPr>
            </a:br>
            <a:endParaRPr lang="en-US" sz="3800" b="1" dirty="0">
              <a:solidFill>
                <a:srgbClr val="0070C0"/>
              </a:solidFill>
              <a:ea typeface="+mj-ea"/>
            </a:endParaRPr>
          </a:p>
        </p:txBody>
      </p:sp>
      <p:sp>
        <p:nvSpPr>
          <p:cNvPr id="5" name="Subtitle 2"/>
          <p:cNvSpPr txBox="1">
            <a:spLocks/>
          </p:cNvSpPr>
          <p:nvPr/>
        </p:nvSpPr>
        <p:spPr>
          <a:xfrm>
            <a:off x="2133600" y="990600"/>
            <a:ext cx="8534400" cy="5562600"/>
          </a:xfrm>
          <a:prstGeom prst="rect">
            <a:avLst/>
          </a:prstGeom>
        </p:spPr>
        <p:txBody>
          <a:bodyPr>
            <a:normAutofit/>
          </a:bodyPr>
          <a:lstStyle/>
          <a:p>
            <a:pPr marL="342900" indent="-342900">
              <a:spcBef>
                <a:spcPts val="0"/>
              </a:spcBef>
              <a:defRPr/>
            </a:pPr>
            <a:endParaRPr lang="en-US" sz="3000" kern="0" dirty="0"/>
          </a:p>
        </p:txBody>
      </p:sp>
      <p:sp>
        <p:nvSpPr>
          <p:cNvPr id="3" name="Slide Number Placeholder 2">
            <a:extLst>
              <a:ext uri="{FF2B5EF4-FFF2-40B4-BE49-F238E27FC236}">
                <a16:creationId xmlns:a16="http://schemas.microsoft.com/office/drawing/2014/main" id="{1880CBA3-7A0E-45E5-98B7-ABE8874D2B9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30</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6266924-58E2-9235-D91C-87CDFCA2C9C5}"/>
              </a:ext>
            </a:extLst>
          </p:cNvPr>
          <p:cNvSpPr txBox="1">
            <a:spLocks noChangeArrowheads="1"/>
          </p:cNvSpPr>
          <p:nvPr/>
        </p:nvSpPr>
        <p:spPr bwMode="auto">
          <a:xfrm>
            <a:off x="157654" y="107579"/>
            <a:ext cx="11792607"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Characteristics of a Referee for younger players</a:t>
            </a:r>
          </a:p>
        </p:txBody>
      </p:sp>
      <p:sp>
        <p:nvSpPr>
          <p:cNvPr id="6" name="Subtitle 2">
            <a:extLst>
              <a:ext uri="{FF2B5EF4-FFF2-40B4-BE49-F238E27FC236}">
                <a16:creationId xmlns:a16="http://schemas.microsoft.com/office/drawing/2014/main" id="{F48B184F-6005-4A5E-4389-28A932232B63}"/>
              </a:ext>
            </a:extLst>
          </p:cNvPr>
          <p:cNvSpPr txBox="1">
            <a:spLocks/>
          </p:cNvSpPr>
          <p:nvPr/>
        </p:nvSpPr>
        <p:spPr>
          <a:xfrm>
            <a:off x="2438400" y="1541079"/>
            <a:ext cx="8534400" cy="3775841"/>
          </a:xfrm>
          <a:prstGeom prst="rect">
            <a:avLst/>
          </a:prstGeom>
        </p:spPr>
        <p:txBody>
          <a:bodyPr>
            <a:normAutofit/>
          </a:bodyPr>
          <a:lstStyle/>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Friendly</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Instructive</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Helpful</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Encouraging</a:t>
            </a:r>
          </a:p>
          <a:p>
            <a:pPr marL="457200" indent="-457200">
              <a:lnSpc>
                <a:spcPts val="4000"/>
              </a:lnSpc>
              <a:spcBef>
                <a:spcPts val="0"/>
              </a:spcBef>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Patient</a:t>
            </a:r>
          </a:p>
          <a:p>
            <a:pPr marL="342900" indent="-342900">
              <a:spcBef>
                <a:spcPts val="0"/>
              </a:spcBef>
              <a:defRPr/>
            </a:pPr>
            <a:endParaRPr lang="en-US" sz="3000" kern="0" dirty="0"/>
          </a:p>
        </p:txBody>
      </p:sp>
    </p:spTree>
    <p:extLst>
      <p:ext uri="{BB962C8B-B14F-4D97-AF65-F5344CB8AC3E}">
        <p14:creationId xmlns:p14="http://schemas.microsoft.com/office/powerpoint/2010/main" val="31593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1115" y="877020"/>
            <a:ext cx="9194810" cy="5410200"/>
          </a:xfrm>
          <a:prstGeom prst="rect">
            <a:avLst/>
          </a:prstGeom>
        </p:spPr>
        <p:txBody>
          <a:bodyPr/>
          <a:lstStyle/>
          <a:p>
            <a:pPr marL="457200" indent="-457200" fontAlgn="auto">
              <a:spcAft>
                <a:spcPts val="600"/>
              </a:spcAft>
              <a:buFont typeface="Arial" panose="020B0604020202020204" pitchFamily="34" charset="0"/>
              <a:buChar char="•"/>
              <a:defRPr/>
            </a:pPr>
            <a:r>
              <a:rPr lang="en-US" sz="3600" dirty="0">
                <a:latin typeface="Calibri" panose="020F0502020204030204" pitchFamily="34" charset="0"/>
                <a:ea typeface="+mj-ea"/>
                <a:cs typeface="Calibri" panose="020F0502020204030204" pitchFamily="34" charset="0"/>
              </a:rPr>
              <a:t>Use the AYSO Team concept to enlist cooperation</a:t>
            </a:r>
          </a:p>
          <a:p>
            <a:pPr marL="457200" indent="-457200" fontAlgn="auto">
              <a:spcAft>
                <a:spcPts val="600"/>
              </a:spcAft>
              <a:buFont typeface="Arial" panose="020B0604020202020204" pitchFamily="34" charset="0"/>
              <a:buChar char="•"/>
              <a:defRPr/>
            </a:pPr>
            <a:r>
              <a:rPr lang="en-US" sz="3600" dirty="0">
                <a:latin typeface="Calibri" panose="020F0502020204030204" pitchFamily="34" charset="0"/>
                <a:ea typeface="+mj-ea"/>
                <a:cs typeface="Calibri" panose="020F0502020204030204" pitchFamily="34" charset="0"/>
              </a:rPr>
              <a:t>Remain calm and professional</a:t>
            </a:r>
          </a:p>
          <a:p>
            <a:pPr marL="457200" indent="-457200" fontAlgn="auto">
              <a:spcAft>
                <a:spcPts val="600"/>
              </a:spcAft>
              <a:buFont typeface="Arial" panose="020B0604020202020204" pitchFamily="34" charset="0"/>
              <a:buChar char="•"/>
              <a:defRPr/>
            </a:pPr>
            <a:r>
              <a:rPr lang="en-US" sz="3600" dirty="0">
                <a:latin typeface="Calibri" panose="020F0502020204030204" pitchFamily="34" charset="0"/>
                <a:ea typeface="+mj-ea"/>
                <a:cs typeface="Calibri" panose="020F0502020204030204" pitchFamily="34" charset="0"/>
              </a:rPr>
              <a:t>Maintain control of your emotions</a:t>
            </a:r>
          </a:p>
          <a:p>
            <a:pPr marL="457200" indent="-457200" fontAlgn="auto">
              <a:spcAft>
                <a:spcPts val="600"/>
              </a:spcAft>
              <a:buFont typeface="Arial" panose="020B0604020202020204" pitchFamily="34" charset="0"/>
              <a:buChar char="•"/>
              <a:defRPr/>
            </a:pPr>
            <a:r>
              <a:rPr lang="en-US" sz="3600" dirty="0">
                <a:latin typeface="Calibri" panose="020F0502020204030204" pitchFamily="34" charset="0"/>
                <a:ea typeface="+mj-ea"/>
                <a:cs typeface="Calibri" panose="020F0502020204030204" pitchFamily="34" charset="0"/>
              </a:rPr>
              <a:t>Intervene early to prevent escalation (a smile, wink or look can defuse a bad situation)</a:t>
            </a:r>
          </a:p>
          <a:p>
            <a:pPr marL="457200" indent="-457200" fontAlgn="auto">
              <a:spcAft>
                <a:spcPts val="600"/>
              </a:spcAft>
              <a:buFont typeface="Arial" panose="020B0604020202020204" pitchFamily="34" charset="0"/>
              <a:buChar char="•"/>
              <a:defRPr/>
            </a:pPr>
            <a:r>
              <a:rPr lang="en-US" sz="3600" dirty="0">
                <a:latin typeface="Calibri" panose="020F0502020204030204" pitchFamily="34" charset="0"/>
                <a:ea typeface="+mj-ea"/>
                <a:cs typeface="Calibri" panose="020F0502020204030204" pitchFamily="34" charset="0"/>
              </a:rPr>
              <a:t>Keep adults focused on creating an enjoyable experience for players</a:t>
            </a:r>
          </a:p>
        </p:txBody>
      </p:sp>
      <p:pic>
        <p:nvPicPr>
          <p:cNvPr id="3" name="Picture 2">
            <a:extLst>
              <a:ext uri="{FF2B5EF4-FFF2-40B4-BE49-F238E27FC236}">
                <a16:creationId xmlns:a16="http://schemas.microsoft.com/office/drawing/2014/main" id="{4A7FAA2A-6003-46D6-A76C-CADB90FA2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0904" y="1062073"/>
            <a:ext cx="1798615" cy="2366928"/>
          </a:xfrm>
          <a:prstGeom prst="rect">
            <a:avLst/>
          </a:prstGeom>
        </p:spPr>
      </p:pic>
      <p:sp>
        <p:nvSpPr>
          <p:cNvPr id="5" name="Slide Number Placeholder 4">
            <a:extLst>
              <a:ext uri="{FF2B5EF4-FFF2-40B4-BE49-F238E27FC236}">
                <a16:creationId xmlns:a16="http://schemas.microsoft.com/office/drawing/2014/main" id="{29A1CCE3-965E-481E-9846-C8B3FD6E683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31</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CBCE294-98EE-CDD5-70B1-58C8F9246E22}"/>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Dealing with coaches and spectators</a:t>
            </a:r>
          </a:p>
        </p:txBody>
      </p:sp>
    </p:spTree>
    <p:extLst>
      <p:ext uri="{BB962C8B-B14F-4D97-AF65-F5344CB8AC3E}">
        <p14:creationId xmlns:p14="http://schemas.microsoft.com/office/powerpoint/2010/main" val="411607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32</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080369"/>
            <a:ext cx="10972800" cy="3657600"/>
          </a:xfrm>
          <a:prstGeom prst="rect">
            <a:avLst/>
          </a:prstGeom>
          <a:solidFill>
            <a:srgbClr val="0000FF"/>
          </a:solidFill>
          <a:ln w="9525">
            <a:noFill/>
            <a:miter lim="800000"/>
            <a:headEnd/>
            <a:tailEnd/>
          </a:ln>
        </p:spPr>
        <p:txBody>
          <a:bodyPr wrap="square" anchor="ctr">
            <a:spAutoFit/>
          </a:bodyPr>
          <a:lstStyle/>
          <a:p>
            <a:pPr algn="ctr">
              <a:defRPr/>
            </a:pPr>
            <a:r>
              <a:rPr lang="en-US" sz="6000" b="1" dirty="0">
                <a:solidFill>
                  <a:schemeClr val="bg1"/>
                </a:solidFill>
                <a:latin typeface="Calibri" pitchFamily="34" charset="0"/>
              </a:rPr>
              <a:t>Pre-game duties and activities</a:t>
            </a:r>
          </a:p>
        </p:txBody>
      </p:sp>
    </p:spTree>
    <p:extLst>
      <p:ext uri="{BB962C8B-B14F-4D97-AF65-F5344CB8AC3E}">
        <p14:creationId xmlns:p14="http://schemas.microsoft.com/office/powerpoint/2010/main" val="336855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644572" y="1385897"/>
            <a:ext cx="6916314" cy="3923506"/>
          </a:xfrm>
          <a:prstGeom prst="rect">
            <a:avLst/>
          </a:prstGeom>
        </p:spPr>
        <p:txBody>
          <a:bodyPr>
            <a:normAutofit/>
          </a:bodyPr>
          <a:lstStyle/>
          <a:p>
            <a:pPr marL="457200" indent="-457200" eaLnBrk="0" hangingPunct="0">
              <a:lnSpc>
                <a:spcPct val="120000"/>
              </a:lnSpc>
              <a:spcBef>
                <a:spcPts val="0"/>
              </a:spcBef>
              <a:buFont typeface="Arial" panose="020B0604020202020204" pitchFamily="34" charset="0"/>
              <a:buChar char="•"/>
              <a:defRPr/>
            </a:pPr>
            <a:r>
              <a:rPr lang="en-US" sz="3600" kern="0" dirty="0">
                <a:solidFill>
                  <a:srgbClr val="000000"/>
                </a:solidFill>
                <a:latin typeface="Calibri" pitchFamily="34" charset="0"/>
              </a:rPr>
              <a:t>At least 20 minutes prior to game time</a:t>
            </a:r>
          </a:p>
          <a:p>
            <a:pPr marL="457200" indent="-457200" eaLnBrk="0" hangingPunct="0">
              <a:lnSpc>
                <a:spcPct val="120000"/>
              </a:lnSpc>
              <a:spcBef>
                <a:spcPts val="0"/>
              </a:spcBef>
              <a:buFont typeface="Arial" panose="020B0604020202020204" pitchFamily="34" charset="0"/>
              <a:buChar char="•"/>
              <a:defRPr/>
            </a:pPr>
            <a:r>
              <a:rPr lang="en-US" sz="3600" kern="0" dirty="0">
                <a:solidFill>
                  <a:srgbClr val="000000"/>
                </a:solidFill>
                <a:latin typeface="Calibri" pitchFamily="34" charset="0"/>
              </a:rPr>
              <a:t>In proper uniform</a:t>
            </a:r>
          </a:p>
        </p:txBody>
      </p:sp>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33</a:t>
            </a:fld>
            <a:endParaRPr lang="en-US" dirty="0">
              <a:solidFill>
                <a:srgbClr val="000000"/>
              </a:solidFill>
            </a:endParaRPr>
          </a:p>
        </p:txBody>
      </p:sp>
      <p:pic>
        <p:nvPicPr>
          <p:cNvPr id="5" name="Picture 4">
            <a:extLst>
              <a:ext uri="{FF2B5EF4-FFF2-40B4-BE49-F238E27FC236}">
                <a16:creationId xmlns:a16="http://schemas.microsoft.com/office/drawing/2014/main" id="{0FA51A0D-1078-4826-9009-4F956C9BDE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61920" y="1385897"/>
            <a:ext cx="1442720" cy="3798435"/>
          </a:xfrm>
          <a:prstGeom prst="rect">
            <a:avLst/>
          </a:prstGeom>
        </p:spPr>
      </p:pic>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latin typeface="Calibri" pitchFamily="34" charset="0"/>
              </a:rPr>
              <a:t>Arrive early</a:t>
            </a:r>
          </a:p>
        </p:txBody>
      </p:sp>
    </p:spTree>
    <p:extLst>
      <p:ext uri="{BB962C8B-B14F-4D97-AF65-F5344CB8AC3E}">
        <p14:creationId xmlns:p14="http://schemas.microsoft.com/office/powerpoint/2010/main" val="1512262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8075" y="76200"/>
            <a:ext cx="7391400" cy="685800"/>
          </a:xfrm>
          <a:prstGeom prst="rect">
            <a:avLst/>
          </a:prstGeom>
        </p:spPr>
        <p:txBody>
          <a:bodyPr/>
          <a:lstStyle/>
          <a:p>
            <a:pPr algn="ctr" eaLnBrk="0" hangingPunct="0">
              <a:defRPr/>
            </a:pPr>
            <a:r>
              <a:rPr lang="en-US" sz="4400" b="1" kern="0" dirty="0">
                <a:latin typeface="Calibri" pitchFamily="34" charset="0"/>
              </a:rPr>
              <a:t>Have required equipment</a:t>
            </a:r>
          </a:p>
        </p:txBody>
      </p:sp>
      <p:pic>
        <p:nvPicPr>
          <p:cNvPr id="17" name="Picture 16" descr="wallet.png"/>
          <p:cNvPicPr>
            <a:picLocks noChangeAspect="1"/>
          </p:cNvPicPr>
          <p:nvPr/>
        </p:nvPicPr>
        <p:blipFill>
          <a:blip r:embed="rId3" cstate="print"/>
          <a:stretch>
            <a:fillRect/>
          </a:stretch>
        </p:blipFill>
        <p:spPr>
          <a:xfrm>
            <a:off x="7620000" y="2209801"/>
            <a:ext cx="2286000" cy="1540565"/>
          </a:xfrm>
          <a:prstGeom prst="rect">
            <a:avLst/>
          </a:prstGeom>
        </p:spPr>
      </p:pic>
      <p:pic>
        <p:nvPicPr>
          <p:cNvPr id="18" name="Picture 17" descr="whistle.png"/>
          <p:cNvPicPr>
            <a:picLocks noChangeAspect="1"/>
          </p:cNvPicPr>
          <p:nvPr/>
        </p:nvPicPr>
        <p:blipFill>
          <a:blip r:embed="rId4" cstate="print"/>
          <a:stretch>
            <a:fillRect/>
          </a:stretch>
        </p:blipFill>
        <p:spPr>
          <a:xfrm>
            <a:off x="4495800" y="2057400"/>
            <a:ext cx="2438400" cy="1757916"/>
          </a:xfrm>
          <a:prstGeom prst="rect">
            <a:avLst/>
          </a:prstGeom>
        </p:spPr>
      </p:pic>
      <p:pic>
        <p:nvPicPr>
          <p:cNvPr id="19" name="Picture 18" descr="watch.png"/>
          <p:cNvPicPr>
            <a:picLocks noChangeAspect="1"/>
          </p:cNvPicPr>
          <p:nvPr/>
        </p:nvPicPr>
        <p:blipFill>
          <a:blip r:embed="rId5" cstate="print"/>
          <a:stretch>
            <a:fillRect/>
          </a:stretch>
        </p:blipFill>
        <p:spPr>
          <a:xfrm>
            <a:off x="3276600" y="3578742"/>
            <a:ext cx="1524000" cy="2367066"/>
          </a:xfrm>
          <a:prstGeom prst="rect">
            <a:avLst/>
          </a:prstGeom>
        </p:spPr>
      </p:pic>
      <p:pic>
        <p:nvPicPr>
          <p:cNvPr id="20" name="Picture 19" descr="pens.png"/>
          <p:cNvPicPr>
            <a:picLocks noChangeAspect="1"/>
          </p:cNvPicPr>
          <p:nvPr/>
        </p:nvPicPr>
        <p:blipFill>
          <a:blip r:embed="rId6" cstate="print"/>
          <a:stretch>
            <a:fillRect/>
          </a:stretch>
        </p:blipFill>
        <p:spPr>
          <a:xfrm>
            <a:off x="5600700" y="4028952"/>
            <a:ext cx="2667000" cy="1574799"/>
          </a:xfrm>
          <a:prstGeom prst="rect">
            <a:avLst/>
          </a:prstGeom>
        </p:spPr>
      </p:pic>
      <p:sp>
        <p:nvSpPr>
          <p:cNvPr id="2" name="Slide Number Placeholder 1">
            <a:extLst>
              <a:ext uri="{FF2B5EF4-FFF2-40B4-BE49-F238E27FC236}">
                <a16:creationId xmlns:a16="http://schemas.microsoft.com/office/drawing/2014/main" id="{CF8D6EC9-16BD-42C9-9932-BC86E5E2402A}"/>
              </a:ext>
            </a:extLst>
          </p:cNvPr>
          <p:cNvSpPr>
            <a:spLocks noGrp="1"/>
          </p:cNvSpPr>
          <p:nvPr>
            <p:ph type="sldNum" sz="quarter" idx="10"/>
          </p:nvPr>
        </p:nvSpPr>
        <p:spPr/>
        <p:txBody>
          <a:bodyPr/>
          <a:lstStyle/>
          <a:p>
            <a:pPr>
              <a:defRPr/>
            </a:pPr>
            <a:fld id="{8959E489-6F60-4C03-BD59-4B4861D05D4F}" type="slidenum">
              <a:rPr lang="en-US" smtClean="0"/>
              <a:pPr>
                <a:defRPr/>
              </a:pPr>
              <a:t>34</a:t>
            </a:fld>
            <a:endParaRPr lang="en-US"/>
          </a:p>
        </p:txBody>
      </p:sp>
      <p:pic>
        <p:nvPicPr>
          <p:cNvPr id="3" name="Picture 2">
            <a:extLst>
              <a:ext uri="{FF2B5EF4-FFF2-40B4-BE49-F238E27FC236}">
                <a16:creationId xmlns:a16="http://schemas.microsoft.com/office/drawing/2014/main" id="{C68E7D45-C2FD-70D5-C6A1-96F13960B7A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7000" contrast="5000"/>
                    </a14:imgEffect>
                  </a14:imgLayer>
                </a14:imgProps>
              </a:ext>
              <a:ext uri="{28A0092B-C50C-407E-A947-70E740481C1C}">
                <a14:useLocalDpi xmlns:a14="http://schemas.microsoft.com/office/drawing/2010/main" val="0"/>
              </a:ext>
            </a:extLst>
          </a:blip>
          <a:srcRect l="13297" t="10425" r="16913" b="37873"/>
          <a:stretch/>
        </p:blipFill>
        <p:spPr>
          <a:xfrm rot="21293616">
            <a:off x="1718189" y="1916347"/>
            <a:ext cx="2153807" cy="212747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08922" y="1381565"/>
            <a:ext cx="4451093" cy="1754326"/>
          </a:xfrm>
          <a:prstGeom prst="rect">
            <a:avLst/>
          </a:prstGeom>
          <a:noFill/>
        </p:spPr>
        <p:txBody>
          <a:bodyPr wrap="square" rtlCol="0">
            <a:spAutoFit/>
          </a:bodyPr>
          <a:lstStyle/>
          <a:p>
            <a:pPr marL="571500" indent="-571500">
              <a:buFont typeface="Arial" panose="020B0604020202020204" pitchFamily="34" charset="0"/>
              <a:buChar char="•"/>
            </a:pPr>
            <a:r>
              <a:rPr lang="en-US" sz="3600" kern="0" dirty="0">
                <a:solidFill>
                  <a:srgbClr val="000000"/>
                </a:solidFill>
                <a:latin typeface="Calibri" pitchFamily="34" charset="0"/>
              </a:rPr>
              <a:t>Introduce yourself</a:t>
            </a:r>
          </a:p>
          <a:p>
            <a:pPr marL="571500" indent="-571500">
              <a:buFont typeface="Arial" panose="020B0604020202020204" pitchFamily="34" charset="0"/>
              <a:buChar char="•"/>
            </a:pPr>
            <a:r>
              <a:rPr lang="en-US" sz="3600" dirty="0">
                <a:solidFill>
                  <a:srgbClr val="000000"/>
                </a:solidFill>
                <a:latin typeface="Calibri" pitchFamily="34" charset="0"/>
              </a:rPr>
              <a:t>Learn their names</a:t>
            </a:r>
          </a:p>
          <a:p>
            <a:pPr marL="571500" indent="-571500">
              <a:buFont typeface="Arial" panose="020B0604020202020204" pitchFamily="34" charset="0"/>
              <a:buChar char="•"/>
            </a:pPr>
            <a:r>
              <a:rPr lang="en-US" sz="3600" dirty="0">
                <a:solidFill>
                  <a:srgbClr val="000000"/>
                </a:solidFill>
                <a:latin typeface="Calibri" pitchFamily="34" charset="0"/>
              </a:rPr>
              <a:t>Be friendly</a:t>
            </a:r>
          </a:p>
        </p:txBody>
      </p:sp>
      <p:pic>
        <p:nvPicPr>
          <p:cNvPr id="7" name="Picture 6">
            <a:extLst>
              <a:ext uri="{FF2B5EF4-FFF2-40B4-BE49-F238E27FC236}">
                <a16:creationId xmlns:a16="http://schemas.microsoft.com/office/drawing/2014/main" id="{7FC4770B-9AD0-4ACD-9626-344C3E322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988" y="1348745"/>
            <a:ext cx="3446090" cy="3574292"/>
          </a:xfrm>
          <a:prstGeom prst="rect">
            <a:avLst/>
          </a:prstGeom>
        </p:spPr>
      </p:pic>
      <p:sp>
        <p:nvSpPr>
          <p:cNvPr id="2" name="Slide Number Placeholder 1">
            <a:extLst>
              <a:ext uri="{FF2B5EF4-FFF2-40B4-BE49-F238E27FC236}">
                <a16:creationId xmlns:a16="http://schemas.microsoft.com/office/drawing/2014/main" id="{A596B8FE-A979-430C-B419-31AABD0DC353}"/>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35</a:t>
            </a:fld>
            <a:endParaRPr lang="en-US" dirty="0">
              <a:solidFill>
                <a:srgbClr val="000000"/>
              </a:solidFill>
            </a:endParaRPr>
          </a:p>
        </p:txBody>
      </p:sp>
      <p:sp>
        <p:nvSpPr>
          <p:cNvPr id="3" name="TextBox 2">
            <a:extLst>
              <a:ext uri="{FF2B5EF4-FFF2-40B4-BE49-F238E27FC236}">
                <a16:creationId xmlns:a16="http://schemas.microsoft.com/office/drawing/2014/main" id="{D3F94183-1121-1B1C-FD6A-183A2A0DB7A2}"/>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Meet coaches</a:t>
            </a:r>
          </a:p>
        </p:txBody>
      </p:sp>
    </p:spTree>
    <p:extLst>
      <p:ext uri="{BB962C8B-B14F-4D97-AF65-F5344CB8AC3E}">
        <p14:creationId xmlns:p14="http://schemas.microsoft.com/office/powerpoint/2010/main" val="159780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524BBDA-D757-A7F0-699F-1108DE8BDB26}"/>
              </a:ext>
            </a:extLst>
          </p:cNvPr>
          <p:cNvGrpSpPr/>
          <p:nvPr/>
        </p:nvGrpSpPr>
        <p:grpSpPr>
          <a:xfrm>
            <a:off x="2435772" y="926778"/>
            <a:ext cx="7241628" cy="4994276"/>
            <a:chOff x="2435772" y="926778"/>
            <a:chExt cx="7241628" cy="4994276"/>
          </a:xfrm>
        </p:grpSpPr>
        <p:sp>
          <p:nvSpPr>
            <p:cNvPr id="6" name="Field of Green"/>
            <p:cNvSpPr>
              <a:spLocks noChangeArrowheads="1"/>
            </p:cNvSpPr>
            <p:nvPr/>
          </p:nvSpPr>
          <p:spPr bwMode="auto">
            <a:xfrm>
              <a:off x="2501900" y="926778"/>
              <a:ext cx="7175500" cy="4851400"/>
            </a:xfrm>
            <a:prstGeom prst="rect">
              <a:avLst/>
            </a:prstGeom>
            <a:solidFill>
              <a:srgbClr val="008000"/>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nvGrpSpPr>
            <p:cNvPr id="2" name="Touch Lines"/>
            <p:cNvGrpSpPr>
              <a:grpSpLocks/>
            </p:cNvGrpSpPr>
            <p:nvPr/>
          </p:nvGrpSpPr>
          <p:grpSpPr bwMode="auto">
            <a:xfrm>
              <a:off x="2892425" y="1212528"/>
              <a:ext cx="6375400" cy="4526895"/>
              <a:chOff x="862" y="2117725"/>
              <a:chExt cx="4016" cy="4526895"/>
            </a:xfrm>
          </p:grpSpPr>
          <p:sp>
            <p:nvSpPr>
              <p:cNvPr id="78903" name="Touch Line label"/>
              <p:cNvSpPr txBox="1">
                <a:spLocks noChangeArrowheads="1"/>
              </p:cNvSpPr>
              <p:nvPr/>
            </p:nvSpPr>
            <p:spPr bwMode="auto">
              <a:xfrm>
                <a:off x="3538" y="6121400"/>
                <a:ext cx="1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latin typeface="+mj-lt"/>
                  </a:rPr>
                  <a:t>Touchline</a:t>
                </a:r>
                <a:endParaRPr lang="en-US" altLang="en-US" sz="2800" dirty="0">
                  <a:latin typeface="+mj-lt"/>
                </a:endParaRPr>
              </a:p>
            </p:txBody>
          </p:sp>
          <p:sp>
            <p:nvSpPr>
              <p:cNvPr id="78904" name="Touch Line N"/>
              <p:cNvSpPr>
                <a:spLocks noChangeShapeType="1"/>
              </p:cNvSpPr>
              <p:nvPr/>
            </p:nvSpPr>
            <p:spPr bwMode="auto">
              <a:xfrm>
                <a:off x="862" y="2117725"/>
                <a:ext cx="401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5" name="Touch Line S"/>
              <p:cNvSpPr>
                <a:spLocks noChangeShapeType="1"/>
              </p:cNvSpPr>
              <p:nvPr/>
            </p:nvSpPr>
            <p:spPr bwMode="auto">
              <a:xfrm>
                <a:off x="864" y="6153150"/>
                <a:ext cx="4014"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oal Lines"/>
            <p:cNvGrpSpPr>
              <a:grpSpLocks/>
            </p:cNvGrpSpPr>
            <p:nvPr/>
          </p:nvGrpSpPr>
          <p:grpSpPr bwMode="auto">
            <a:xfrm>
              <a:off x="2435772" y="1215704"/>
              <a:ext cx="6816178" cy="4705350"/>
              <a:chOff x="911772" y="1336"/>
              <a:chExt cx="6816178" cy="2964"/>
            </a:xfrm>
          </p:grpSpPr>
          <p:sp>
            <p:nvSpPr>
              <p:cNvPr id="78900" name="Goal Line label"/>
              <p:cNvSpPr txBox="1">
                <a:spLocks noChangeArrowheads="1"/>
              </p:cNvSpPr>
              <p:nvPr/>
            </p:nvSpPr>
            <p:spPr bwMode="auto">
              <a:xfrm rot="16200000">
                <a:off x="1172430" y="-258261"/>
                <a:ext cx="190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latin typeface="+mj-lt"/>
                  </a:rPr>
                  <a:t>Goal line</a:t>
                </a:r>
              </a:p>
            </p:txBody>
          </p:sp>
          <p:sp>
            <p:nvSpPr>
              <p:cNvPr id="78901" name="Goal Line L"/>
              <p:cNvSpPr>
                <a:spLocks noChangeShapeType="1"/>
              </p:cNvSpPr>
              <p:nvPr/>
            </p:nvSpPr>
            <p:spPr bwMode="auto">
              <a:xfrm>
                <a:off x="1381125" y="1336"/>
                <a:ext cx="0" cy="25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2" name="Goal Line R"/>
              <p:cNvSpPr>
                <a:spLocks noChangeShapeType="1"/>
              </p:cNvSpPr>
              <p:nvPr/>
            </p:nvSpPr>
            <p:spPr bwMode="auto">
              <a:xfrm>
                <a:off x="7727950" y="1336"/>
                <a:ext cx="0" cy="25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Halfway Line">
              <a:extLst>
                <a:ext uri="{FF2B5EF4-FFF2-40B4-BE49-F238E27FC236}">
                  <a16:creationId xmlns:a16="http://schemas.microsoft.com/office/drawing/2014/main" id="{2C1C1C4E-A826-4CC3-B87B-DFEA7F7DB2A9}"/>
                </a:ext>
              </a:extLst>
            </p:cNvPr>
            <p:cNvGrpSpPr/>
            <p:nvPr/>
          </p:nvGrpSpPr>
          <p:grpSpPr>
            <a:xfrm>
              <a:off x="3734017" y="1215703"/>
              <a:ext cx="2344521" cy="4038600"/>
              <a:chOff x="2210017" y="1781175"/>
              <a:chExt cx="2344521" cy="4038600"/>
            </a:xfrm>
          </p:grpSpPr>
          <p:sp>
            <p:nvSpPr>
              <p:cNvPr id="78880" name="Halfway Line label"/>
              <p:cNvSpPr txBox="1">
                <a:spLocks noChangeArrowheads="1"/>
              </p:cNvSpPr>
              <p:nvPr/>
            </p:nvSpPr>
            <p:spPr bwMode="auto">
              <a:xfrm>
                <a:off x="2210017" y="2240650"/>
                <a:ext cx="2272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2800" b="1" dirty="0">
                    <a:latin typeface="+mj-lt"/>
                  </a:rPr>
                  <a:t>Halfway line </a:t>
                </a:r>
                <a:endParaRPr lang="en-US" altLang="en-US" sz="2800" dirty="0">
                  <a:solidFill>
                    <a:schemeClr val="bg1"/>
                  </a:solidFill>
                  <a:latin typeface="+mj-lt"/>
                </a:endParaRPr>
              </a:p>
            </p:txBody>
          </p:sp>
          <p:sp>
            <p:nvSpPr>
              <p:cNvPr id="78881" name="Halfway Line"/>
              <p:cNvSpPr>
                <a:spLocks noChangeShapeType="1"/>
              </p:cNvSpPr>
              <p:nvPr/>
            </p:nvSpPr>
            <p:spPr bwMode="auto">
              <a:xfrm>
                <a:off x="4554538" y="1781175"/>
                <a:ext cx="0" cy="403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8896" name="Goal R"/>
            <p:cNvSpPr>
              <a:spLocks noChangeArrowheads="1"/>
            </p:cNvSpPr>
            <p:nvPr/>
          </p:nvSpPr>
          <p:spPr bwMode="auto">
            <a:xfrm>
              <a:off x="9280526" y="2963627"/>
              <a:ext cx="139700" cy="568325"/>
            </a:xfrm>
            <a:prstGeom prst="rect">
              <a:avLst/>
            </a:prstGeom>
            <a:solidFill>
              <a:schemeClr val="bg1"/>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2" name="Oval 11">
              <a:extLst>
                <a:ext uri="{FF2B5EF4-FFF2-40B4-BE49-F238E27FC236}">
                  <a16:creationId xmlns:a16="http://schemas.microsoft.com/office/drawing/2014/main" id="{26ED5130-87DD-CE20-12C0-3AC5552915E1}"/>
                </a:ext>
              </a:extLst>
            </p:cNvPr>
            <p:cNvSpPr/>
            <p:nvPr/>
          </p:nvSpPr>
          <p:spPr>
            <a:xfrm>
              <a:off x="5941377" y="3094227"/>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9FF37B-BBBF-714B-5D21-331CE894A3E7}"/>
                </a:ext>
              </a:extLst>
            </p:cNvPr>
            <p:cNvSpPr txBox="1"/>
            <p:nvPr/>
          </p:nvSpPr>
          <p:spPr>
            <a:xfrm>
              <a:off x="6236656" y="3183881"/>
              <a:ext cx="1731211" cy="954107"/>
            </a:xfrm>
            <a:prstGeom prst="rect">
              <a:avLst/>
            </a:prstGeom>
            <a:noFill/>
          </p:spPr>
          <p:txBody>
            <a:bodyPr wrap="square" rtlCol="0">
              <a:spAutoFit/>
            </a:bodyPr>
            <a:lstStyle/>
            <a:p>
              <a:r>
                <a:rPr lang="en-US" sz="2800" b="1" dirty="0"/>
                <a:t>Center mark</a:t>
              </a:r>
            </a:p>
          </p:txBody>
        </p:sp>
        <p:sp>
          <p:nvSpPr>
            <p:cNvPr id="15" name="Goal R">
              <a:extLst>
                <a:ext uri="{FF2B5EF4-FFF2-40B4-BE49-F238E27FC236}">
                  <a16:creationId xmlns:a16="http://schemas.microsoft.com/office/drawing/2014/main" id="{DC028D7C-CB54-B5AD-A7D5-59B330864F4A}"/>
                </a:ext>
              </a:extLst>
            </p:cNvPr>
            <p:cNvSpPr>
              <a:spLocks noChangeArrowheads="1"/>
            </p:cNvSpPr>
            <p:nvPr/>
          </p:nvSpPr>
          <p:spPr bwMode="auto">
            <a:xfrm>
              <a:off x="2736850" y="2928821"/>
              <a:ext cx="139700" cy="568325"/>
            </a:xfrm>
            <a:prstGeom prst="rect">
              <a:avLst/>
            </a:prstGeom>
            <a:solidFill>
              <a:schemeClr val="bg1"/>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2" name="TextBox 21">
              <a:extLst>
                <a:ext uri="{FF2B5EF4-FFF2-40B4-BE49-F238E27FC236}">
                  <a16:creationId xmlns:a16="http://schemas.microsoft.com/office/drawing/2014/main" id="{B6D60B68-56BB-D284-CB1A-E95F75A78C3E}"/>
                </a:ext>
              </a:extLst>
            </p:cNvPr>
            <p:cNvSpPr txBox="1"/>
            <p:nvPr/>
          </p:nvSpPr>
          <p:spPr>
            <a:xfrm>
              <a:off x="8337299" y="2952756"/>
              <a:ext cx="976866" cy="523220"/>
            </a:xfrm>
            <a:prstGeom prst="rect">
              <a:avLst/>
            </a:prstGeom>
            <a:noFill/>
          </p:spPr>
          <p:txBody>
            <a:bodyPr wrap="square" rtlCol="0">
              <a:spAutoFit/>
            </a:bodyPr>
            <a:lstStyle/>
            <a:p>
              <a:r>
                <a:rPr lang="en-US" sz="2800" b="1" dirty="0"/>
                <a:t>Goal</a:t>
              </a:r>
            </a:p>
          </p:txBody>
        </p:sp>
      </p:grpSp>
      <p:sp>
        <p:nvSpPr>
          <p:cNvPr id="11" name="Slide Number Placeholder 10">
            <a:extLst>
              <a:ext uri="{FF2B5EF4-FFF2-40B4-BE49-F238E27FC236}">
                <a16:creationId xmlns:a16="http://schemas.microsoft.com/office/drawing/2014/main" id="{0A25C785-E759-4671-8CAB-58C7946E4435}"/>
              </a:ext>
            </a:extLst>
          </p:cNvPr>
          <p:cNvSpPr>
            <a:spLocks noGrp="1"/>
          </p:cNvSpPr>
          <p:nvPr>
            <p:ph type="sldNum" sz="quarter" idx="4294967295"/>
          </p:nvPr>
        </p:nvSpPr>
        <p:spPr>
          <a:xfrm>
            <a:off x="10134600" y="6172200"/>
            <a:ext cx="838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36</a:t>
            </a:fld>
            <a:endParaRPr lang="en-US" sz="1400"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18376042-3453-D4B5-9740-524DEB059E61}"/>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Field of play for 6–8U</a:t>
            </a:r>
          </a:p>
        </p:txBody>
      </p:sp>
    </p:spTree>
    <p:extLst>
      <p:ext uri="{BB962C8B-B14F-4D97-AF65-F5344CB8AC3E}">
        <p14:creationId xmlns:p14="http://schemas.microsoft.com/office/powerpoint/2010/main" val="794307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ield of Play title"/>
          <p:cNvSpPr txBox="1">
            <a:spLocks/>
          </p:cNvSpPr>
          <p:nvPr/>
        </p:nvSpPr>
        <p:spPr>
          <a:xfrm>
            <a:off x="2378075" y="76200"/>
            <a:ext cx="7391400" cy="685800"/>
          </a:xfrm>
          <a:prstGeom prst="rect">
            <a:avLst/>
          </a:prstGeom>
        </p:spPr>
        <p:txBody>
          <a:bodyPr/>
          <a:lstStyle/>
          <a:p>
            <a:pPr algn="ctr">
              <a:defRPr/>
            </a:pPr>
            <a:endParaRPr lang="en-US" sz="3800" b="1" kern="0" dirty="0">
              <a:solidFill>
                <a:srgbClr val="003365"/>
              </a:solidFill>
              <a:ea typeface="+mj-ea"/>
            </a:endParaRPr>
          </a:p>
        </p:txBody>
      </p:sp>
      <p:sp>
        <p:nvSpPr>
          <p:cNvPr id="11" name="Slide Number Placeholder 10">
            <a:extLst>
              <a:ext uri="{FF2B5EF4-FFF2-40B4-BE49-F238E27FC236}">
                <a16:creationId xmlns:a16="http://schemas.microsoft.com/office/drawing/2014/main" id="{0A25C785-E759-4671-8CAB-58C7946E443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37</a:t>
            </a:fld>
            <a:endParaRPr lang="en-US" sz="1400" dirty="0">
              <a:latin typeface="Calibri" panose="020F0502020204030204" pitchFamily="34" charset="0"/>
              <a:cs typeface="Calibri" panose="020F0502020204030204" pitchFamily="34" charset="0"/>
            </a:endParaRPr>
          </a:p>
        </p:txBody>
      </p:sp>
      <p:sp>
        <p:nvSpPr>
          <p:cNvPr id="8" name="Content Placeholder 7"/>
          <p:cNvSpPr>
            <a:spLocks noGrp="1"/>
          </p:cNvSpPr>
          <p:nvPr>
            <p:ph idx="4294967295"/>
          </p:nvPr>
        </p:nvSpPr>
        <p:spPr>
          <a:xfrm>
            <a:off x="1387475" y="1595438"/>
            <a:ext cx="9372600" cy="3738563"/>
          </a:xfrm>
        </p:spPr>
        <p:txBody>
          <a:bodyPr>
            <a:normAutofit/>
          </a:bodyPr>
          <a:lstStyle/>
          <a:p>
            <a:r>
              <a:rPr lang="en-US" sz="3600" dirty="0"/>
              <a:t>Field set-up may vary by Region depending on how the Region runs 6–8U games. </a:t>
            </a:r>
          </a:p>
        </p:txBody>
      </p:sp>
      <p:sp>
        <p:nvSpPr>
          <p:cNvPr id="2" name="TextBox 1">
            <a:extLst>
              <a:ext uri="{FF2B5EF4-FFF2-40B4-BE49-F238E27FC236}">
                <a16:creationId xmlns:a16="http://schemas.microsoft.com/office/drawing/2014/main" id="{4FDD3EC1-B416-392E-936F-AB5CC67BBE12}"/>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Field of play for 6–8U</a:t>
            </a:r>
          </a:p>
        </p:txBody>
      </p:sp>
    </p:spTree>
    <p:extLst>
      <p:ext uri="{BB962C8B-B14F-4D97-AF65-F5344CB8AC3E}">
        <p14:creationId xmlns:p14="http://schemas.microsoft.com/office/powerpoint/2010/main" val="3320539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31115" y="1143000"/>
            <a:ext cx="10929770" cy="4815673"/>
          </a:xfrm>
          <a:prstGeom prst="rect">
            <a:avLst/>
          </a:prstGeom>
        </p:spPr>
        <p:txBody>
          <a:bodyPr>
            <a:normAutofit/>
          </a:bodyPr>
          <a:lstStyle/>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Markings</a:t>
            </a:r>
          </a:p>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Holes, glass, rocks, debris, etc.</a:t>
            </a:r>
          </a:p>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Goals </a:t>
            </a:r>
          </a:p>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Ball</a:t>
            </a:r>
          </a:p>
        </p:txBody>
      </p:sp>
      <p:sp>
        <p:nvSpPr>
          <p:cNvPr id="2" name="Slide Number Placeholder 1">
            <a:extLst>
              <a:ext uri="{FF2B5EF4-FFF2-40B4-BE49-F238E27FC236}">
                <a16:creationId xmlns:a16="http://schemas.microsoft.com/office/drawing/2014/main" id="{BB3246BF-2B30-4AB8-94C9-78199196CA3C}"/>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38</a:t>
            </a:fld>
            <a:endParaRPr lang="en-US" dirty="0">
              <a:solidFill>
                <a:srgbClr val="000000"/>
              </a:solidFill>
            </a:endParaRPr>
          </a:p>
        </p:txBody>
      </p:sp>
      <p:sp>
        <p:nvSpPr>
          <p:cNvPr id="3" name="TextBox 2">
            <a:extLst>
              <a:ext uri="{FF2B5EF4-FFF2-40B4-BE49-F238E27FC236}">
                <a16:creationId xmlns:a16="http://schemas.microsoft.com/office/drawing/2014/main" id="{0553DAAA-A7B8-0A3F-F07B-49ABCB56C503}"/>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Inspect field and equipment</a:t>
            </a:r>
          </a:p>
        </p:txBody>
      </p:sp>
      <p:pic>
        <p:nvPicPr>
          <p:cNvPr id="9" name="Picture 8">
            <a:extLst>
              <a:ext uri="{FF2B5EF4-FFF2-40B4-BE49-F238E27FC236}">
                <a16:creationId xmlns:a16="http://schemas.microsoft.com/office/drawing/2014/main" id="{F7DD8B6E-AC79-52EF-3F87-9CCF86C32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978" y="3256765"/>
            <a:ext cx="2938376" cy="2999171"/>
          </a:xfrm>
          <a:prstGeom prst="rect">
            <a:avLst/>
          </a:prstGeom>
        </p:spPr>
      </p:pic>
      <p:pic>
        <p:nvPicPr>
          <p:cNvPr id="8" name="Picture 7">
            <a:extLst>
              <a:ext uri="{FF2B5EF4-FFF2-40B4-BE49-F238E27FC236}">
                <a16:creationId xmlns:a16="http://schemas.microsoft.com/office/drawing/2014/main" id="{AF000449-82A5-E660-CB2A-FF5FC5DFA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14" y="982275"/>
            <a:ext cx="4428571" cy="3285714"/>
          </a:xfrm>
          <a:prstGeom prst="rect">
            <a:avLst/>
          </a:prstGeom>
        </p:spPr>
      </p:pic>
    </p:spTree>
    <p:extLst>
      <p:ext uri="{BB962C8B-B14F-4D97-AF65-F5344CB8AC3E}">
        <p14:creationId xmlns:p14="http://schemas.microsoft.com/office/powerpoint/2010/main" val="51026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extBox 6"/>
          <p:cNvSpPr txBox="1">
            <a:spLocks noChangeArrowheads="1"/>
          </p:cNvSpPr>
          <p:nvPr/>
        </p:nvSpPr>
        <p:spPr bwMode="auto">
          <a:xfrm>
            <a:off x="1147156" y="1109507"/>
            <a:ext cx="10130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a:spcBef>
                <a:spcPct val="0"/>
              </a:spcBef>
            </a:pPr>
            <a:r>
              <a:rPr lang="en-US" altLang="en-US" sz="3600" dirty="0">
                <a:latin typeface="Calibri" panose="020F0502020204030204" pitchFamily="34" charset="0"/>
              </a:rPr>
              <a:t>Spherical and safe. Not torn, no rough edges, no protrusions.</a:t>
            </a:r>
          </a:p>
          <a:p>
            <a:pPr marL="571500" indent="-571500">
              <a:spcBef>
                <a:spcPct val="0"/>
              </a:spcBef>
            </a:pPr>
            <a:r>
              <a:rPr lang="en-US" altLang="en-US" sz="3600" dirty="0">
                <a:latin typeface="Calibri" panose="020F0502020204030204" pitchFamily="34" charset="0"/>
              </a:rPr>
              <a:t>Firm, but yields about ¼ inch to thumb pressure</a:t>
            </a:r>
          </a:p>
          <a:p>
            <a:pPr marL="571500" indent="-571500">
              <a:spcBef>
                <a:spcPct val="0"/>
              </a:spcBef>
            </a:pPr>
            <a:r>
              <a:rPr lang="en-US" altLang="en-US" sz="3600" dirty="0">
                <a:latin typeface="Calibri" panose="020F0502020204030204" pitchFamily="34" charset="0"/>
              </a:rPr>
              <a:t>Size 3</a:t>
            </a:r>
          </a:p>
        </p:txBody>
      </p:sp>
      <p:sp>
        <p:nvSpPr>
          <p:cNvPr id="3" name="Slide Number Placeholder 2">
            <a:extLst>
              <a:ext uri="{FF2B5EF4-FFF2-40B4-BE49-F238E27FC236}">
                <a16:creationId xmlns:a16="http://schemas.microsoft.com/office/drawing/2014/main" id="{EF67125E-4A8B-48F3-B216-D888725B0B1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39</a:t>
            </a:fld>
            <a:endParaRPr lang="en-US" sz="1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463200B-50FA-7E63-6612-006C0695DB7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chemeClr val="bg1"/>
                </a:solidFill>
                <a:latin typeface="Calibri" pitchFamily="34" charset="0"/>
              </a:rPr>
              <a:t>Pre-game duties and activities</a:t>
            </a:r>
          </a:p>
        </p:txBody>
      </p:sp>
      <p:sp>
        <p:nvSpPr>
          <p:cNvPr id="2" name="TextBox 1">
            <a:extLst>
              <a:ext uri="{FF2B5EF4-FFF2-40B4-BE49-F238E27FC236}">
                <a16:creationId xmlns:a16="http://schemas.microsoft.com/office/drawing/2014/main" id="{FD809D61-F020-25FF-092F-D70A65F813B2}"/>
              </a:ext>
            </a:extLst>
          </p:cNvPr>
          <p:cNvSpPr txBox="1">
            <a:spLocks noChangeArrowheads="1"/>
          </p:cNvSpPr>
          <p:nvPr/>
        </p:nvSpPr>
        <p:spPr bwMode="auto">
          <a:xfrm>
            <a:off x="783515" y="2599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Inspect ball</a:t>
            </a:r>
          </a:p>
        </p:txBody>
      </p:sp>
    </p:spTree>
    <p:extLst>
      <p:ext uri="{BB962C8B-B14F-4D97-AF65-F5344CB8AC3E}">
        <p14:creationId xmlns:p14="http://schemas.microsoft.com/office/powerpoint/2010/main" val="4887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23f0f7b9cb9_0_6"/>
          <p:cNvSpPr txBox="1">
            <a:spLocks noGrp="1"/>
          </p:cNvSpPr>
          <p:nvPr>
            <p:ph type="sldNum" idx="12"/>
          </p:nvPr>
        </p:nvSpPr>
        <p:spPr>
          <a:xfrm>
            <a:off x="10134600" y="6248400"/>
            <a:ext cx="762000" cy="304800"/>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1pPr>
            <a:lvl2pPr marL="0" marR="0" lvl="1"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2pPr>
            <a:lvl3pPr marL="0" marR="0" lvl="2"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3pPr>
            <a:lvl4pPr marL="0" marR="0" lvl="3"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4pPr>
            <a:lvl5pPr marL="0" marR="0" lvl="4" indent="0" algn="ctr" rtl="0" fontAlgn="base">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5pPr>
            <a:lvl6pPr marL="0" marR="0" lvl="5"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6pPr>
            <a:lvl7pPr marL="0" marR="0" lvl="6"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7pPr>
            <a:lvl8pPr marL="0" marR="0" lvl="7"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8pPr>
            <a:lvl9pPr marL="0" marR="0" lvl="8" indent="0" algn="ctr" defTabSz="914400" rtl="0" eaLnBrk="1" latinLnBrk="0" hangingPunct="1">
              <a:lnSpc>
                <a:spcPct val="100000"/>
              </a:lnSpc>
              <a:spcBef>
                <a:spcPts val="0"/>
              </a:spcBef>
              <a:spcAft>
                <a:spcPts val="0"/>
              </a:spcAft>
              <a:buClr>
                <a:srgbClr val="A5A5A5"/>
              </a:buClr>
              <a:buSzPts val="1100"/>
              <a:buFont typeface="Gill Sans"/>
              <a:buNone/>
              <a:defRPr sz="1400" b="0" i="0" u="none" strike="noStrike" kern="1200" cap="none">
                <a:solidFill>
                  <a:schemeClr val="dk1"/>
                </a:solidFill>
                <a:latin typeface="Calibri"/>
                <a:ea typeface="Calibri"/>
                <a:cs typeface="Calibri"/>
                <a:sym typeface="Calibri"/>
              </a:defRPr>
            </a:lvl9pPr>
          </a:lstStyle>
          <a:p>
            <a:pPr marL="0" lvl="0" indent="0" algn="ctr" rtl="0">
              <a:lnSpc>
                <a:spcPct val="100000"/>
              </a:lnSpc>
              <a:spcBef>
                <a:spcPts val="0"/>
              </a:spcBef>
              <a:spcAft>
                <a:spcPts val="0"/>
              </a:spcAft>
              <a:buSzPts val="1100"/>
              <a:buNone/>
            </a:pPr>
            <a:fld id="{00000000-1234-1234-1234-123412341234}" type="slidenum">
              <a:rPr lang="en-US" smtClean="0"/>
              <a:pPr marL="0" lvl="0" indent="0" algn="ctr" rtl="0">
                <a:lnSpc>
                  <a:spcPct val="100000"/>
                </a:lnSpc>
                <a:spcBef>
                  <a:spcPts val="0"/>
                </a:spcBef>
                <a:spcAft>
                  <a:spcPts val="0"/>
                </a:spcAft>
                <a:buSzPts val="1100"/>
                <a:buNone/>
              </a:pPr>
              <a:t>4</a:t>
            </a:fld>
            <a:endParaRPr/>
          </a:p>
        </p:txBody>
      </p:sp>
      <p:graphicFrame>
        <p:nvGraphicFramePr>
          <p:cNvPr id="2" name="Table 2">
            <a:extLst>
              <a:ext uri="{FF2B5EF4-FFF2-40B4-BE49-F238E27FC236}">
                <a16:creationId xmlns:a16="http://schemas.microsoft.com/office/drawing/2014/main" id="{70656448-A971-3CC0-337A-6CCAB5113689}"/>
              </a:ext>
            </a:extLst>
          </p:cNvPr>
          <p:cNvGraphicFramePr>
            <a:graphicFrameLocks noGrp="1"/>
          </p:cNvGraphicFramePr>
          <p:nvPr>
            <p:extLst>
              <p:ext uri="{D42A27DB-BD31-4B8C-83A1-F6EECF244321}">
                <p14:modId xmlns:p14="http://schemas.microsoft.com/office/powerpoint/2010/main" val="480351560"/>
              </p:ext>
            </p:extLst>
          </p:nvPr>
        </p:nvGraphicFramePr>
        <p:xfrm>
          <a:off x="858600" y="1474320"/>
          <a:ext cx="10474800" cy="3125007"/>
        </p:xfrm>
        <a:graphic>
          <a:graphicData uri="http://schemas.openxmlformats.org/drawingml/2006/table">
            <a:tbl>
              <a:tblPr firstRow="1" bandRow="1">
                <a:tableStyleId>{5C22544A-7EE6-4342-B048-85BDC9FD1C3A}</a:tableStyleId>
              </a:tblPr>
              <a:tblGrid>
                <a:gridCol w="2108114">
                  <a:extLst>
                    <a:ext uri="{9D8B030D-6E8A-4147-A177-3AD203B41FA5}">
                      <a16:colId xmlns:a16="http://schemas.microsoft.com/office/drawing/2014/main" val="4080416367"/>
                    </a:ext>
                  </a:extLst>
                </a:gridCol>
                <a:gridCol w="8366686">
                  <a:extLst>
                    <a:ext uri="{9D8B030D-6E8A-4147-A177-3AD203B41FA5}">
                      <a16:colId xmlns:a16="http://schemas.microsoft.com/office/drawing/2014/main" val="413502175"/>
                    </a:ext>
                  </a:extLst>
                </a:gridCol>
              </a:tblGrid>
              <a:tr h="0">
                <a:tc>
                  <a:txBody>
                    <a:bodyPr/>
                    <a:lstStyle/>
                    <a:p>
                      <a:r>
                        <a:rPr lang="en-US" sz="2800" dirty="0">
                          <a:latin typeface="Calibri" panose="020F0502020204030204" pitchFamily="34" charset="0"/>
                          <a:cs typeface="Calibri" panose="020F0502020204030204" pitchFamily="34" charset="0"/>
                        </a:rPr>
                        <a:t>Time</a:t>
                      </a:r>
                    </a:p>
                  </a:txBody>
                  <a:tcPr/>
                </a:tc>
                <a:tc>
                  <a:txBody>
                    <a:bodyPr/>
                    <a:lstStyle/>
                    <a:p>
                      <a:r>
                        <a:rPr lang="en-US" sz="2800" dirty="0">
                          <a:latin typeface="Calibri" panose="020F0502020204030204" pitchFamily="34" charset="0"/>
                          <a:cs typeface="Calibri" panose="020F0502020204030204" pitchFamily="34" charset="0"/>
                        </a:rPr>
                        <a:t>Topics</a:t>
                      </a:r>
                    </a:p>
                  </a:txBody>
                  <a:tcPr/>
                </a:tc>
                <a:extLst>
                  <a:ext uri="{0D108BD9-81ED-4DB2-BD59-A6C34878D82A}">
                    <a16:rowId xmlns:a16="http://schemas.microsoft.com/office/drawing/2014/main" val="4225514991"/>
                  </a:ext>
                </a:extLst>
              </a:tr>
              <a:tr h="441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6:00 – 7:20</a:t>
                      </a:r>
                    </a:p>
                  </a:txBody>
                  <a:tcPr/>
                </a:tc>
                <a:tc>
                  <a:txBody>
                    <a:bodyPr/>
                    <a:lstStyle/>
                    <a:p>
                      <a:r>
                        <a:rPr lang="en-US" sz="2800" dirty="0">
                          <a:latin typeface="Calibri" panose="020F0502020204030204" pitchFamily="34" charset="0"/>
                          <a:cs typeface="Calibri" panose="020F0502020204030204" pitchFamily="34" charset="0"/>
                        </a:rPr>
                        <a:t>Instruction</a:t>
                      </a:r>
                    </a:p>
                  </a:txBody>
                  <a:tcPr/>
                </a:tc>
                <a:extLst>
                  <a:ext uri="{0D108BD9-81ED-4DB2-BD59-A6C34878D82A}">
                    <a16:rowId xmlns:a16="http://schemas.microsoft.com/office/drawing/2014/main" val="291059631"/>
                  </a:ext>
                </a:extLst>
              </a:tr>
              <a:tr h="441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7:20 – 7:35</a:t>
                      </a:r>
                    </a:p>
                  </a:txBody>
                  <a:tcPr/>
                </a:tc>
                <a:tc>
                  <a:txBody>
                    <a:bodyPr/>
                    <a:lstStyle/>
                    <a:p>
                      <a:r>
                        <a:rPr lang="en-US" sz="2800" dirty="0">
                          <a:latin typeface="Calibri" panose="020F0502020204030204" pitchFamily="34" charset="0"/>
                          <a:cs typeface="Calibri" panose="020F0502020204030204" pitchFamily="34" charset="0"/>
                        </a:rPr>
                        <a:t>BREAK</a:t>
                      </a:r>
                    </a:p>
                  </a:txBody>
                  <a:tcPr/>
                </a:tc>
                <a:extLst>
                  <a:ext uri="{0D108BD9-81ED-4DB2-BD59-A6C34878D82A}">
                    <a16:rowId xmlns:a16="http://schemas.microsoft.com/office/drawing/2014/main" val="2208804723"/>
                  </a:ext>
                </a:extLst>
              </a:tr>
              <a:tr h="534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7:35 – 9:00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Instruction</a:t>
                      </a:r>
                      <a:endParaRPr lang="en-US" sz="28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222714925"/>
                  </a:ext>
                </a:extLst>
              </a:tr>
              <a:tr h="441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9:00 – 9:35</a:t>
                      </a:r>
                    </a:p>
                  </a:txBody>
                  <a:tcPr/>
                </a:tc>
                <a:tc>
                  <a:txBody>
                    <a:bodyPr/>
                    <a:lstStyle/>
                    <a:p>
                      <a:r>
                        <a:rPr lang="en-US" sz="2800" dirty="0">
                          <a:latin typeface="Calibri" panose="020F0502020204030204" pitchFamily="34" charset="0"/>
                          <a:cs typeface="Calibri" panose="020F0502020204030204" pitchFamily="34" charset="0"/>
                        </a:rPr>
                        <a:t>Exam and review</a:t>
                      </a:r>
                    </a:p>
                  </a:txBody>
                  <a:tcPr/>
                </a:tc>
                <a:extLst>
                  <a:ext uri="{0D108BD9-81ED-4DB2-BD59-A6C34878D82A}">
                    <a16:rowId xmlns:a16="http://schemas.microsoft.com/office/drawing/2014/main" val="3699385671"/>
                  </a:ext>
                </a:extLst>
              </a:tr>
              <a:tr h="441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9:35 – 10:00</a:t>
                      </a:r>
                    </a:p>
                  </a:txBody>
                  <a:tcPr/>
                </a:tc>
                <a:tc>
                  <a:txBody>
                    <a:bodyPr/>
                    <a:lstStyle/>
                    <a:p>
                      <a:r>
                        <a:rPr lang="en-US" sz="2800" dirty="0">
                          <a:latin typeface="Calibri" panose="020F0502020204030204" pitchFamily="34" charset="0"/>
                          <a:cs typeface="Calibri" panose="020F0502020204030204" pitchFamily="34" charset="0"/>
                        </a:rPr>
                        <a:t>Conclusion</a:t>
                      </a:r>
                    </a:p>
                  </a:txBody>
                  <a:tcPr/>
                </a:tc>
                <a:extLst>
                  <a:ext uri="{0D108BD9-81ED-4DB2-BD59-A6C34878D82A}">
                    <a16:rowId xmlns:a16="http://schemas.microsoft.com/office/drawing/2014/main" val="1898590965"/>
                  </a:ext>
                </a:extLst>
              </a:tr>
            </a:tbl>
          </a:graphicData>
        </a:graphic>
      </p:graphicFrame>
      <p:sp>
        <p:nvSpPr>
          <p:cNvPr id="3" name="Google Shape;66;g23f0f7b9cb9_0_6">
            <a:extLst>
              <a:ext uri="{FF2B5EF4-FFF2-40B4-BE49-F238E27FC236}">
                <a16:creationId xmlns:a16="http://schemas.microsoft.com/office/drawing/2014/main" id="{AC421011-B856-D7A3-9513-8FEDB2CFCF35}"/>
              </a:ext>
            </a:extLst>
          </p:cNvPr>
          <p:cNvSpPr txBox="1"/>
          <p:nvPr/>
        </p:nvSpPr>
        <p:spPr>
          <a:xfrm>
            <a:off x="613186" y="107580"/>
            <a:ext cx="10962042"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panose="020F0502020204030204" pitchFamily="34" charset="0"/>
                <a:ea typeface="Arial"/>
                <a:cs typeface="Calibri" panose="020F0502020204030204" pitchFamily="34" charset="0"/>
                <a:sym typeface="Arial"/>
              </a:rPr>
              <a:t>General schedule</a:t>
            </a: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301444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F862AA-CD20-4D0A-8748-C97DF1A875FD}"/>
              </a:ext>
            </a:extLst>
          </p:cNvPr>
          <p:cNvSpPr/>
          <p:nvPr/>
        </p:nvSpPr>
        <p:spPr>
          <a:xfrm>
            <a:off x="920668" y="1072059"/>
            <a:ext cx="5779676" cy="3323987"/>
          </a:xfrm>
          <a:prstGeom prst="rect">
            <a:avLst/>
          </a:prstGeom>
        </p:spPr>
        <p:txBody>
          <a:bodyPr wrap="square">
            <a:spAutoFit/>
          </a:bodyPr>
          <a:lstStyle/>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One from each coach</a:t>
            </a:r>
          </a:p>
          <a:p>
            <a:pPr marL="457200" marR="0" lvl="0" indent="-457200"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During game:</a:t>
            </a:r>
          </a:p>
          <a:p>
            <a:pPr marL="914400" lvl="1" indent="-457200" fontAlgn="base">
              <a:spcBef>
                <a:spcPts val="600"/>
              </a:spcBef>
              <a:spcAft>
                <a:spcPts val="600"/>
              </a:spcAft>
              <a:buFont typeface="Arial" panose="020B0604020202020204" pitchFamily="34" charset="0"/>
              <a:buChar char="•"/>
              <a:defRPr/>
            </a:pPr>
            <a:r>
              <a:rPr kumimoji="0" lang="en-US" alt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goals scored</a:t>
            </a:r>
          </a:p>
          <a:p>
            <a:pPr marL="914400" lvl="1" indent="-457200" fontAlgn="base">
              <a:spcBef>
                <a:spcPts val="600"/>
              </a:spcBef>
              <a:spcAft>
                <a:spcPts val="600"/>
              </a:spcAft>
              <a:buFont typeface="Arial" panose="020B0604020202020204" pitchFamily="34" charset="0"/>
              <a:buChar char="•"/>
              <a:defRPr/>
            </a:pPr>
            <a:r>
              <a:rPr lang="en-US" altLang="en-US" sz="3600" dirty="0">
                <a:solidFill>
                  <a:prstClr val="black"/>
                </a:solidFill>
                <a:latin typeface="Calibri" panose="020F0502020204030204" pitchFamily="34" charset="0"/>
                <a:cs typeface="Calibri" panose="020F0502020204030204" pitchFamily="34" charset="0"/>
              </a:rPr>
              <a:t>Note players out in each “quarter”</a:t>
            </a:r>
            <a:endParaRPr kumimoji="0" lang="en-US" altLang="en-US" sz="3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Slide Number Placeholder 4">
            <a:extLst>
              <a:ext uri="{FF2B5EF4-FFF2-40B4-BE49-F238E27FC236}">
                <a16:creationId xmlns:a16="http://schemas.microsoft.com/office/drawing/2014/main" id="{19C361E1-540A-4BF9-92A3-5BFEAEB2AEC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959E489-6F60-4C03-BD59-4B4861D05D4F}" type="slidenum">
              <a:rPr lang="en-US" sz="1400">
                <a:solidFill>
                  <a:srgbClr val="000000"/>
                </a:solidFill>
                <a:latin typeface="Calibri" panose="020F050202020403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lang="en-US" sz="1400" dirty="0">
              <a:solidFill>
                <a:srgbClr val="000000"/>
              </a:solidFill>
              <a:latin typeface="Calibri" panose="020F0502020204030204" pitchFamily="34" charset="0"/>
            </a:endParaRPr>
          </a:p>
        </p:txBody>
      </p:sp>
      <p:pic>
        <p:nvPicPr>
          <p:cNvPr id="6" name="Picture 5" descr="A picture containing text, receipt&#10;&#10;Description automatically generated">
            <a:extLst>
              <a:ext uri="{FF2B5EF4-FFF2-40B4-BE49-F238E27FC236}">
                <a16:creationId xmlns:a16="http://schemas.microsoft.com/office/drawing/2014/main" id="{A7D0B9D4-D5E6-7434-E102-179ECF068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558" y="966470"/>
            <a:ext cx="2906986" cy="4925059"/>
          </a:xfrm>
          <a:prstGeom prst="rect">
            <a:avLst/>
          </a:prstGeom>
          <a:ln w="38100">
            <a:solidFill>
              <a:schemeClr val="tx1"/>
            </a:solidFill>
          </a:ln>
        </p:spPr>
      </p:pic>
      <p:sp>
        <p:nvSpPr>
          <p:cNvPr id="3" name="TextBox 1">
            <a:extLst>
              <a:ext uri="{FF2B5EF4-FFF2-40B4-BE49-F238E27FC236}">
                <a16:creationId xmlns:a16="http://schemas.microsoft.com/office/drawing/2014/main" id="{2044B7E7-455E-5348-46FC-CCE74B46FE03}"/>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Get lineup card</a:t>
            </a:r>
          </a:p>
        </p:txBody>
      </p:sp>
    </p:spTree>
    <p:extLst>
      <p:ext uri="{BB962C8B-B14F-4D97-AF65-F5344CB8AC3E}">
        <p14:creationId xmlns:p14="http://schemas.microsoft.com/office/powerpoint/2010/main" val="1973421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31115" y="845488"/>
            <a:ext cx="10929770" cy="5410200"/>
          </a:xfrm>
          <a:prstGeom prst="rect">
            <a:avLst/>
          </a:prstGeom>
        </p:spPr>
        <p:txBody>
          <a:bodyPr>
            <a:normAutofit/>
          </a:bodyPr>
          <a:lstStyle/>
          <a:p>
            <a:pPr marL="571500" indent="-571500" eaLnBrk="0" hangingPunct="0">
              <a:spcBef>
                <a:spcPct val="20000"/>
              </a:spcBef>
              <a:buFont typeface="Arial" panose="020B0604020202020204" pitchFamily="34" charset="0"/>
              <a:buChar char="•"/>
              <a:defRPr/>
            </a:pPr>
            <a:r>
              <a:rPr lang="en-US" sz="3600" b="1" kern="0" dirty="0">
                <a:solidFill>
                  <a:srgbClr val="000000"/>
                </a:solidFill>
                <a:latin typeface="Calibri" pitchFamily="34" charset="0"/>
              </a:rPr>
              <a:t>Shirt, Shorts, Socks</a:t>
            </a:r>
          </a:p>
          <a:p>
            <a:pPr marL="571500" eaLnBrk="0" hangingPunct="0">
              <a:spcBef>
                <a:spcPct val="20000"/>
              </a:spcBef>
              <a:defRPr/>
            </a:pPr>
            <a:r>
              <a:rPr lang="en-US" sz="3200" kern="0" dirty="0">
                <a:solidFill>
                  <a:srgbClr val="000000"/>
                </a:solidFill>
                <a:latin typeface="Calibri" pitchFamily="34" charset="0"/>
              </a:rPr>
              <a:t>If player is missing a uniform piece, let them play but remind them to bring it next time</a:t>
            </a:r>
          </a:p>
          <a:p>
            <a:pPr marL="573088" indent="-571500" eaLnBrk="0" hangingPunct="0">
              <a:spcBef>
                <a:spcPts val="0"/>
              </a:spcBef>
              <a:buFont typeface="Arial" panose="020B0604020202020204" pitchFamily="34" charset="0"/>
              <a:buChar char="•"/>
              <a:defRPr/>
            </a:pPr>
            <a:r>
              <a:rPr lang="en-US" sz="3600" b="1" kern="0" dirty="0">
                <a:solidFill>
                  <a:srgbClr val="000000"/>
                </a:solidFill>
                <a:latin typeface="Calibri" pitchFamily="34" charset="0"/>
              </a:rPr>
              <a:t>Shoes</a:t>
            </a:r>
          </a:p>
          <a:p>
            <a:pPr marL="571500" eaLnBrk="0" hangingPunct="0">
              <a:spcBef>
                <a:spcPts val="0"/>
              </a:spcBef>
              <a:defRPr/>
            </a:pPr>
            <a:r>
              <a:rPr lang="en-US" sz="3200" kern="0" dirty="0">
                <a:solidFill>
                  <a:srgbClr val="000000"/>
                </a:solidFill>
                <a:latin typeface="Calibri" pitchFamily="34" charset="0"/>
              </a:rPr>
              <a:t>Must wear safe closed-toe shoes — soccer or athletic shoes are both fine </a:t>
            </a:r>
          </a:p>
          <a:p>
            <a:pPr marL="573088" indent="-571500" eaLnBrk="0" hangingPunct="0">
              <a:spcBef>
                <a:spcPts val="600"/>
              </a:spcBef>
              <a:buFont typeface="Arial" panose="020B0604020202020204" pitchFamily="34" charset="0"/>
              <a:buChar char="•"/>
              <a:defRPr/>
            </a:pPr>
            <a:r>
              <a:rPr lang="en-US" sz="3600" b="1" kern="0" dirty="0" err="1">
                <a:solidFill>
                  <a:srgbClr val="000000"/>
                </a:solidFill>
                <a:latin typeface="Calibri" pitchFamily="34" charset="0"/>
              </a:rPr>
              <a:t>Shinguards</a:t>
            </a:r>
            <a:r>
              <a:rPr lang="en-US" sz="3600" b="1" kern="0" dirty="0">
                <a:solidFill>
                  <a:srgbClr val="000000"/>
                </a:solidFill>
                <a:latin typeface="Calibri" pitchFamily="34" charset="0"/>
              </a:rPr>
              <a:t> </a:t>
            </a:r>
          </a:p>
          <a:p>
            <a:pPr marL="1144588" lvl="1" indent="-576263" eaLnBrk="0" hangingPunct="0">
              <a:buFont typeface="Arial" panose="020B0604020202020204" pitchFamily="34" charset="0"/>
              <a:buChar char="•"/>
              <a:defRPr/>
            </a:pPr>
            <a:r>
              <a:rPr lang="en-US" sz="3200" kern="0" dirty="0">
                <a:solidFill>
                  <a:srgbClr val="000000"/>
                </a:solidFill>
                <a:latin typeface="Calibri" pitchFamily="34" charset="0"/>
              </a:rPr>
              <a:t>Required</a:t>
            </a:r>
          </a:p>
          <a:p>
            <a:pPr marL="1144588" lvl="1" indent="-576263" eaLnBrk="0" hangingPunct="0">
              <a:buFont typeface="Arial" panose="020B0604020202020204" pitchFamily="34" charset="0"/>
              <a:buChar char="•"/>
              <a:defRPr/>
            </a:pPr>
            <a:r>
              <a:rPr lang="en-US" sz="3200" kern="0" dirty="0">
                <a:solidFill>
                  <a:srgbClr val="000000"/>
                </a:solidFill>
                <a:latin typeface="Calibri" pitchFamily="34" charset="0"/>
              </a:rPr>
              <a:t>Must be </a:t>
            </a:r>
            <a:r>
              <a:rPr lang="en-US" sz="3200" b="1" kern="0" dirty="0">
                <a:solidFill>
                  <a:srgbClr val="000000"/>
                </a:solidFill>
                <a:latin typeface="Calibri" pitchFamily="34" charset="0"/>
              </a:rPr>
              <a:t>completely</a:t>
            </a:r>
            <a:r>
              <a:rPr lang="en-US" sz="3200" kern="0" dirty="0">
                <a:solidFill>
                  <a:srgbClr val="000000"/>
                </a:solidFill>
                <a:latin typeface="Calibri" pitchFamily="34" charset="0"/>
              </a:rPr>
              <a:t> under socks (may </a:t>
            </a:r>
            <a:r>
              <a:rPr lang="en-US" sz="3200" b="1" kern="0" dirty="0">
                <a:solidFill>
                  <a:srgbClr val="000000"/>
                </a:solidFill>
                <a:latin typeface="Calibri" pitchFamily="34" charset="0"/>
              </a:rPr>
              <a:t>not</a:t>
            </a:r>
            <a:r>
              <a:rPr lang="en-US" sz="3200" kern="0" dirty="0">
                <a:solidFill>
                  <a:srgbClr val="000000"/>
                </a:solidFill>
                <a:latin typeface="Calibri" pitchFamily="34" charset="0"/>
              </a:rPr>
              <a:t> roll sock over </a:t>
            </a:r>
            <a:r>
              <a:rPr lang="en-US" sz="3200" kern="0" dirty="0" err="1">
                <a:solidFill>
                  <a:srgbClr val="000000"/>
                </a:solidFill>
                <a:latin typeface="Calibri" pitchFamily="34" charset="0"/>
              </a:rPr>
              <a:t>shinguard</a:t>
            </a:r>
            <a:r>
              <a:rPr lang="en-US" sz="3200" kern="0" dirty="0">
                <a:solidFill>
                  <a:srgbClr val="000000"/>
                </a:solidFill>
                <a:latin typeface="Calibri" pitchFamily="34" charset="0"/>
              </a:rPr>
              <a:t>)</a:t>
            </a:r>
          </a:p>
        </p:txBody>
      </p:sp>
      <p:sp>
        <p:nvSpPr>
          <p:cNvPr id="6" name="Slide Number Placeholder 5">
            <a:extLst>
              <a:ext uri="{FF2B5EF4-FFF2-40B4-BE49-F238E27FC236}">
                <a16:creationId xmlns:a16="http://schemas.microsoft.com/office/drawing/2014/main" id="{533466F4-7E4D-4079-B5A1-C6C3B69F84C4}"/>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41</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491A9E8-ADC1-0FAD-A29B-3DB47D6D45F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Inspect players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092200" y="762000"/>
            <a:ext cx="10045700" cy="5638800"/>
          </a:xfrm>
          <a:prstGeom prst="rect">
            <a:avLst/>
          </a:prstGeom>
        </p:spPr>
        <p:txBody>
          <a:bodyPr>
            <a:normAutofit lnSpcReduction="10000"/>
          </a:bodyPr>
          <a:lstStyle/>
          <a:p>
            <a:pPr marL="342900" indent="-342900" eaLnBrk="0" hangingPunct="0">
              <a:spcBef>
                <a:spcPts val="0"/>
              </a:spcBef>
              <a:defRPr/>
            </a:pPr>
            <a:endParaRPr lang="en-US" sz="900" b="1" kern="0" dirty="0">
              <a:solidFill>
                <a:srgbClr val="000000"/>
              </a:solidFill>
              <a:latin typeface="Calibri" pitchFamily="34" charset="0"/>
            </a:endParaRPr>
          </a:p>
          <a:p>
            <a:pPr marL="571500" indent="-571500" eaLnBrk="0" hangingPunct="0">
              <a:lnSpc>
                <a:spcPct val="110000"/>
              </a:lnSpc>
              <a:spcAft>
                <a:spcPts val="600"/>
              </a:spcAft>
              <a:buFont typeface="Arial" panose="020B0604020202020204" pitchFamily="34" charset="0"/>
              <a:buChar char="•"/>
              <a:defRPr/>
            </a:pPr>
            <a:r>
              <a:rPr lang="en-US" sz="3600" b="1" kern="0" dirty="0">
                <a:solidFill>
                  <a:srgbClr val="000000"/>
                </a:solidFill>
                <a:latin typeface="Calibri" pitchFamily="34" charset="0"/>
              </a:rPr>
              <a:t>No casts or splints </a:t>
            </a:r>
            <a:r>
              <a:rPr lang="en-US" sz="3600" kern="0" dirty="0">
                <a:solidFill>
                  <a:srgbClr val="000000"/>
                </a:solidFill>
                <a:latin typeface="Calibri" pitchFamily="34" charset="0"/>
              </a:rPr>
              <a:t>(even if padded) – casts and splints may NOT be removed in order to play</a:t>
            </a:r>
          </a:p>
          <a:p>
            <a:pPr marL="571500" indent="-571500" eaLnBrk="0" hangingPunct="0">
              <a:lnSpc>
                <a:spcPct val="110000"/>
              </a:lnSpc>
              <a:spcAft>
                <a:spcPts val="600"/>
              </a:spcAft>
              <a:buFont typeface="Arial" panose="020B0604020202020204" pitchFamily="34" charset="0"/>
              <a:buChar char="•"/>
              <a:defRPr/>
            </a:pPr>
            <a:r>
              <a:rPr lang="en-US" sz="3600" b="1" kern="0" dirty="0">
                <a:solidFill>
                  <a:srgbClr val="000000"/>
                </a:solidFill>
                <a:latin typeface="Calibri" pitchFamily="34" charset="0"/>
              </a:rPr>
              <a:t>Knee braces </a:t>
            </a:r>
            <a:r>
              <a:rPr lang="en-US" sz="3600" kern="0" dirty="0">
                <a:solidFill>
                  <a:srgbClr val="000000"/>
                </a:solidFill>
                <a:latin typeface="Calibri" pitchFamily="34" charset="0"/>
              </a:rPr>
              <a:t>are okay, but only if padded and safe to all players (in your opinion)</a:t>
            </a:r>
          </a:p>
          <a:p>
            <a:pPr marL="571500" indent="-571500" eaLnBrk="0" hangingPunct="0">
              <a:lnSpc>
                <a:spcPct val="110000"/>
              </a:lnSpc>
              <a:spcAft>
                <a:spcPts val="600"/>
              </a:spcAft>
              <a:buFont typeface="Arial" panose="020B0604020202020204" pitchFamily="34" charset="0"/>
              <a:buChar char="•"/>
              <a:defRPr/>
            </a:pPr>
            <a:r>
              <a:rPr lang="en-US" sz="3600" b="1" kern="0" dirty="0">
                <a:solidFill>
                  <a:srgbClr val="000000"/>
                </a:solidFill>
                <a:latin typeface="Calibri" pitchFamily="34" charset="0"/>
              </a:rPr>
              <a:t>No jewelry of any kind </a:t>
            </a:r>
            <a:r>
              <a:rPr lang="en-US" sz="3600" kern="0" dirty="0">
                <a:solidFill>
                  <a:srgbClr val="000000"/>
                </a:solidFill>
                <a:latin typeface="Calibri" pitchFamily="34" charset="0"/>
              </a:rPr>
              <a:t>– this includes necklaces, earrings, bracelets (including friendship bracelets), anything hard sticking out in the hair (AYSO has exceptions for beads), etc. </a:t>
            </a:r>
            <a:r>
              <a:rPr lang="en-US" sz="3600" b="1" kern="0" dirty="0">
                <a:solidFill>
                  <a:srgbClr val="FF0000"/>
                </a:solidFill>
                <a:latin typeface="Calibri" pitchFamily="34" charset="0"/>
              </a:rPr>
              <a:t>No taping over jewelry.</a:t>
            </a:r>
          </a:p>
        </p:txBody>
      </p:sp>
      <p:sp>
        <p:nvSpPr>
          <p:cNvPr id="7" name="Slide Number Placeholder 6">
            <a:extLst>
              <a:ext uri="{FF2B5EF4-FFF2-40B4-BE49-F238E27FC236}">
                <a16:creationId xmlns:a16="http://schemas.microsoft.com/office/drawing/2014/main" id="{B109E852-7324-4A21-8FAD-F8A5BE36EA8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42</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7396D3A-1A99-D539-3CE1-9A62BD151519}"/>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Inspect players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092200" y="762000"/>
            <a:ext cx="10045700" cy="5638800"/>
          </a:xfrm>
          <a:prstGeom prst="rect">
            <a:avLst/>
          </a:prstGeom>
        </p:spPr>
        <p:txBody>
          <a:bodyPr>
            <a:normAutofit/>
          </a:bodyPr>
          <a:lstStyle/>
          <a:p>
            <a:pPr marL="342900" indent="-342900" eaLnBrk="0" hangingPunct="0">
              <a:spcBef>
                <a:spcPts val="0"/>
              </a:spcBef>
              <a:defRPr/>
            </a:pPr>
            <a:endParaRPr lang="en-US" sz="900" b="1" kern="0" dirty="0">
              <a:solidFill>
                <a:srgbClr val="000000"/>
              </a:solidFill>
              <a:latin typeface="Calibri" pitchFamily="34" charset="0"/>
            </a:endParaRPr>
          </a:p>
          <a:p>
            <a:pPr marL="568325" lvl="1" indent="-568325" eaLnBrk="0" hangingPunct="0">
              <a:lnSpc>
                <a:spcPct val="110000"/>
              </a:lnSpc>
              <a:spcAft>
                <a:spcPts val="600"/>
              </a:spcAft>
              <a:buFont typeface="Arial" panose="020B0604020202020204" pitchFamily="34" charset="0"/>
              <a:buChar char="•"/>
              <a:defRPr/>
            </a:pPr>
            <a:r>
              <a:rPr lang="en-US" sz="3600" b="1" kern="0" dirty="0">
                <a:solidFill>
                  <a:srgbClr val="000000"/>
                </a:solidFill>
                <a:latin typeface="Calibri" pitchFamily="34" charset="0"/>
              </a:rPr>
              <a:t>Medical alert bracelets </a:t>
            </a:r>
            <a:r>
              <a:rPr lang="en-US" sz="3600" kern="0" dirty="0">
                <a:solidFill>
                  <a:srgbClr val="000000"/>
                </a:solidFill>
                <a:latin typeface="Calibri" pitchFamily="34" charset="0"/>
              </a:rPr>
              <a:t>allowed but must be secured to player with tape, cloth wristband or something similar that is safe.  </a:t>
            </a:r>
            <a:r>
              <a:rPr lang="en-US" sz="3600" kern="0" dirty="0">
                <a:solidFill>
                  <a:srgbClr val="FF0000"/>
                </a:solidFill>
                <a:latin typeface="Calibri" pitchFamily="34" charset="0"/>
              </a:rPr>
              <a:t>The information must remain visible. </a:t>
            </a:r>
          </a:p>
          <a:p>
            <a:pPr marL="571500" indent="-571500" eaLnBrk="0" hangingPunct="0">
              <a:lnSpc>
                <a:spcPct val="110000"/>
              </a:lnSpc>
              <a:spcAft>
                <a:spcPts val="600"/>
              </a:spcAft>
              <a:buFont typeface="Arial" panose="020B0604020202020204" pitchFamily="34" charset="0"/>
              <a:buChar char="•"/>
              <a:defRPr/>
            </a:pPr>
            <a:r>
              <a:rPr lang="en-US" sz="3600" b="1" kern="0" dirty="0">
                <a:solidFill>
                  <a:srgbClr val="000000"/>
                </a:solidFill>
                <a:latin typeface="Calibri" pitchFamily="34" charset="0"/>
              </a:rPr>
              <a:t>Nothing dangerous </a:t>
            </a:r>
            <a:r>
              <a:rPr lang="en-US" sz="3600" kern="0" dirty="0">
                <a:solidFill>
                  <a:srgbClr val="000000"/>
                </a:solidFill>
                <a:latin typeface="Calibri" pitchFamily="34" charset="0"/>
              </a:rPr>
              <a:t>in opinion of Referee</a:t>
            </a:r>
          </a:p>
        </p:txBody>
      </p:sp>
      <p:sp>
        <p:nvSpPr>
          <p:cNvPr id="7" name="Slide Number Placeholder 6">
            <a:extLst>
              <a:ext uri="{FF2B5EF4-FFF2-40B4-BE49-F238E27FC236}">
                <a16:creationId xmlns:a16="http://schemas.microsoft.com/office/drawing/2014/main" id="{B109E852-7324-4A21-8FAD-F8A5BE36EA8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latin typeface="Calibri" panose="020F0502020204030204" pitchFamily="34" charset="0"/>
                <a:cs typeface="Calibri" panose="020F0502020204030204" pitchFamily="34" charset="0"/>
              </a:rPr>
              <a:pPr algn="ctr">
                <a:defRPr/>
              </a:pPr>
              <a:t>43</a:t>
            </a:fld>
            <a:endParaRPr lang="en-US" sz="1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7396D3A-1A99-D539-3CE1-9A62BD151519}"/>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Inspect players</a:t>
            </a:r>
          </a:p>
        </p:txBody>
      </p:sp>
    </p:spTree>
    <p:extLst>
      <p:ext uri="{BB962C8B-B14F-4D97-AF65-F5344CB8AC3E}">
        <p14:creationId xmlns:p14="http://schemas.microsoft.com/office/powerpoint/2010/main" val="214185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70609" y="877020"/>
            <a:ext cx="7810233" cy="5115566"/>
          </a:xfrm>
          <a:prstGeom prst="rect">
            <a:avLst/>
          </a:prstGeom>
        </p:spPr>
        <p:txBody>
          <a:bodyPr>
            <a:noAutofit/>
          </a:bodyPr>
          <a:lstStyle/>
          <a:p>
            <a:pPr marL="342900" indent="-342900" eaLnBrk="0" hangingPunct="0">
              <a:spcBef>
                <a:spcPts val="0"/>
              </a:spcBef>
              <a:defRPr/>
            </a:pPr>
            <a:endParaRPr lang="en-US" sz="1050" b="1" kern="0" dirty="0">
              <a:solidFill>
                <a:srgbClr val="000000"/>
              </a:solidFill>
              <a:latin typeface="Calibri" pitchFamily="34" charset="0"/>
            </a:endParaRPr>
          </a:p>
          <a:p>
            <a:pPr marL="342900" indent="-342900" eaLnBrk="0" hangingPunct="0">
              <a:spcBef>
                <a:spcPts val="0"/>
              </a:spcBef>
              <a:defRPr/>
            </a:pPr>
            <a:endParaRPr lang="en-US" sz="1050" b="1" kern="0" dirty="0">
              <a:solidFill>
                <a:srgbClr val="000000"/>
              </a:solidFill>
              <a:latin typeface="Calibri" pitchFamily="34" charset="0"/>
            </a:endParaRPr>
          </a:p>
          <a:p>
            <a:pPr marL="571500" indent="-571500" eaLnBrk="0" hangingPunct="0">
              <a:spcBef>
                <a:spcPts val="0"/>
              </a:spcBef>
              <a:spcAft>
                <a:spcPts val="1200"/>
              </a:spcAft>
              <a:buFont typeface="Arial" panose="020B0604020202020204" pitchFamily="34" charset="0"/>
              <a:buChar char="•"/>
              <a:defRPr/>
            </a:pPr>
            <a:r>
              <a:rPr lang="en-US" sz="3600" kern="0" dirty="0">
                <a:solidFill>
                  <a:srgbClr val="000000"/>
                </a:solidFill>
                <a:latin typeface="Calibri" pitchFamily="34" charset="0"/>
              </a:rPr>
              <a:t>Call for captains</a:t>
            </a:r>
          </a:p>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Brief introductions (no lectures)</a:t>
            </a:r>
          </a:p>
          <a:p>
            <a:pPr marL="398463" indent="-398463" eaLnBrk="0" hangingPunct="0">
              <a:spcBef>
                <a:spcPts val="0"/>
              </a:spcBef>
              <a:buFont typeface="Arial" panose="020B0604020202020204" pitchFamily="34" charset="0"/>
              <a:buChar char="•"/>
              <a:defRPr/>
            </a:pPr>
            <a:endParaRPr lang="en-US" sz="1000" i="1" kern="0" dirty="0">
              <a:solidFill>
                <a:srgbClr val="000000"/>
              </a:solidFill>
              <a:latin typeface="Calibri" pitchFamily="34" charset="0"/>
            </a:endParaRPr>
          </a:p>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Referee picks a captain to call the coin toss. Tosses the coin.</a:t>
            </a:r>
          </a:p>
          <a:p>
            <a:pPr marL="398463" indent="-398463" eaLnBrk="0" hangingPunct="0">
              <a:spcBef>
                <a:spcPts val="0"/>
              </a:spcBef>
              <a:buFont typeface="Arial" panose="020B0604020202020204" pitchFamily="34" charset="0"/>
              <a:buChar char="•"/>
              <a:defRPr/>
            </a:pPr>
            <a:endParaRPr lang="en-US" sz="1000" kern="0" dirty="0">
              <a:solidFill>
                <a:srgbClr val="000000"/>
              </a:solidFill>
              <a:latin typeface="Calibri" pitchFamily="34" charset="0"/>
            </a:endParaRPr>
          </a:p>
          <a:p>
            <a:pPr marL="571500" indent="-5715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Winner of coin toss chooses either which goal to attack </a:t>
            </a:r>
            <a:r>
              <a:rPr lang="en-US" sz="3600" b="1" kern="0" dirty="0">
                <a:solidFill>
                  <a:srgbClr val="000000"/>
                </a:solidFill>
                <a:latin typeface="Calibri" pitchFamily="34" charset="0"/>
              </a:rPr>
              <a:t>OR</a:t>
            </a:r>
            <a:r>
              <a:rPr lang="en-US" sz="3600" kern="0" dirty="0">
                <a:solidFill>
                  <a:srgbClr val="000000"/>
                </a:solidFill>
                <a:latin typeface="Calibri" pitchFamily="34" charset="0"/>
              </a:rPr>
              <a:t> to kick off</a:t>
            </a:r>
          </a:p>
        </p:txBody>
      </p:sp>
      <p:pic>
        <p:nvPicPr>
          <p:cNvPr id="4" name="Picture 3">
            <a:extLst>
              <a:ext uri="{FF2B5EF4-FFF2-40B4-BE49-F238E27FC236}">
                <a16:creationId xmlns:a16="http://schemas.microsoft.com/office/drawing/2014/main" id="{0B4F08AC-301E-4EEF-9AA4-E476A36A5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842" y="1465422"/>
            <a:ext cx="3456978" cy="2636678"/>
          </a:xfrm>
          <a:prstGeom prst="rect">
            <a:avLst/>
          </a:prstGeom>
        </p:spPr>
      </p:pic>
      <p:sp>
        <p:nvSpPr>
          <p:cNvPr id="2" name="Slide Number Placeholder 1">
            <a:extLst>
              <a:ext uri="{FF2B5EF4-FFF2-40B4-BE49-F238E27FC236}">
                <a16:creationId xmlns:a16="http://schemas.microsoft.com/office/drawing/2014/main" id="{9765F583-2819-4B65-8AD7-DE47423CB9A7}"/>
              </a:ext>
            </a:extLst>
          </p:cNvPr>
          <p:cNvSpPr>
            <a:spLocks noGrp="1"/>
          </p:cNvSpPr>
          <p:nvPr>
            <p:ph type="sldNum" sz="quarter" idx="10"/>
          </p:nvPr>
        </p:nvSpPr>
        <p:spPr/>
        <p:txBody>
          <a:bodyPr/>
          <a:lstStyle/>
          <a:p>
            <a:pPr>
              <a:defRPr/>
            </a:pPr>
            <a:fld id="{84E5A4F6-3798-47F0-8E3B-4A6B75A06D04}" type="slidenum">
              <a:rPr lang="en-US" smtClean="0">
                <a:solidFill>
                  <a:srgbClr val="000000"/>
                </a:solidFill>
              </a:rPr>
              <a:pPr>
                <a:defRPr/>
              </a:pPr>
              <a:t>44</a:t>
            </a:fld>
            <a:endParaRPr lang="en-US" dirty="0">
              <a:solidFill>
                <a:srgbClr val="000000"/>
              </a:solidFill>
            </a:endParaRPr>
          </a:p>
        </p:txBody>
      </p:sp>
      <p:sp>
        <p:nvSpPr>
          <p:cNvPr id="6" name="TextBox 5">
            <a:extLst>
              <a:ext uri="{FF2B5EF4-FFF2-40B4-BE49-F238E27FC236}">
                <a16:creationId xmlns:a16="http://schemas.microsoft.com/office/drawing/2014/main" id="{2BF04239-8E91-6941-588B-79EAD6F096DB}"/>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Conduct coin toss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1143000"/>
            <a:ext cx="9144000" cy="53340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607FE7CC-0A15-47D0-A214-F6E698BBE5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ubtitle 2">
            <a:extLst>
              <a:ext uri="{FF2B5EF4-FFF2-40B4-BE49-F238E27FC236}">
                <a16:creationId xmlns:a16="http://schemas.microsoft.com/office/drawing/2014/main" id="{4FF1B6AF-FB0B-DB49-BC35-B1CACDF03653}"/>
              </a:ext>
            </a:extLst>
          </p:cNvPr>
          <p:cNvSpPr txBox="1">
            <a:spLocks/>
          </p:cNvSpPr>
          <p:nvPr/>
        </p:nvSpPr>
        <p:spPr>
          <a:xfrm>
            <a:off x="1905000" y="2309896"/>
            <a:ext cx="8382000" cy="4014537"/>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969411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1143000"/>
            <a:ext cx="9144000" cy="53340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607FE7CC-0A15-47D0-A214-F6E698BBE5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ubtitle 2">
            <a:extLst>
              <a:ext uri="{FF2B5EF4-FFF2-40B4-BE49-F238E27FC236}">
                <a16:creationId xmlns:a16="http://schemas.microsoft.com/office/drawing/2014/main" id="{4FF1B6AF-FB0B-DB49-BC35-B1CACDF03653}"/>
              </a:ext>
            </a:extLst>
          </p:cNvPr>
          <p:cNvSpPr txBox="1">
            <a:spLocks/>
          </p:cNvSpPr>
          <p:nvPr/>
        </p:nvSpPr>
        <p:spPr>
          <a:xfrm>
            <a:off x="1828800" y="990600"/>
            <a:ext cx="8382000" cy="5562600"/>
          </a:xfrm>
          <a:prstGeom prst="rect">
            <a:avLst/>
          </a:prstGeom>
        </p:spPr>
        <p:txBody>
          <a:bodyPr>
            <a:normAutofit lnSpcReduction="10000"/>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 How many Philosophies does AYSO have?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Six</a:t>
            </a:r>
            <a:endParaRPr kumimoji="0" lang="en-US" sz="30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Name the six AYSO Philosophies.</a:t>
            </a:r>
          </a:p>
          <a:p>
            <a:pPr marL="2286000" marR="0" lvl="5" indent="0" algn="l" defTabSz="914400" rtl="0" eaLnBrk="0" fontAlgn="auto" latinLnBrk="0" hangingPunct="0">
              <a:lnSpc>
                <a:spcPct val="100000"/>
              </a:lnSpc>
              <a:spcBef>
                <a:spcPct val="20000"/>
              </a:spcBef>
              <a:spcAft>
                <a:spcPts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Everyone Plays</a:t>
            </a:r>
          </a:p>
          <a:p>
            <a:pPr marL="2286000" marR="0" lvl="5" indent="0" algn="l" defTabSz="914400" rtl="0" eaLnBrk="0" fontAlgn="auto" latinLnBrk="0" hangingPunct="0">
              <a:lnSpc>
                <a:spcPct val="100000"/>
              </a:lnSpc>
              <a:spcBef>
                <a:spcPct val="20000"/>
              </a:spcBef>
              <a:spcAft>
                <a:spcPts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Balanced Teams</a:t>
            </a:r>
          </a:p>
          <a:p>
            <a:pPr marL="2286000" marR="0" lvl="5" indent="0" algn="l" defTabSz="914400" rtl="0" eaLnBrk="0" fontAlgn="auto" latinLnBrk="0" hangingPunct="0">
              <a:lnSpc>
                <a:spcPct val="100000"/>
              </a:lnSpc>
              <a:spcBef>
                <a:spcPct val="20000"/>
              </a:spcBef>
              <a:spcAft>
                <a:spcPts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Open Registration</a:t>
            </a:r>
          </a:p>
          <a:p>
            <a:pPr marL="2286000" marR="0" lvl="5" indent="0" algn="l" defTabSz="914400" rtl="0" eaLnBrk="0" fontAlgn="auto" latinLnBrk="0" hangingPunct="0">
              <a:lnSpc>
                <a:spcPct val="100000"/>
              </a:lnSpc>
              <a:spcBef>
                <a:spcPct val="20000"/>
              </a:spcBef>
              <a:spcAft>
                <a:spcPts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Positive Coaching </a:t>
            </a:r>
          </a:p>
          <a:p>
            <a:pPr marL="2286000" marR="0" lvl="5" indent="0" algn="l" defTabSz="914400" rtl="0" eaLnBrk="0" fontAlgn="auto" latinLnBrk="0" hangingPunct="0">
              <a:lnSpc>
                <a:spcPct val="100000"/>
              </a:lnSpc>
              <a:spcBef>
                <a:spcPct val="20000"/>
              </a:spcBef>
              <a:spcAft>
                <a:spcPts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Good Sportsmanship</a:t>
            </a:r>
          </a:p>
          <a:p>
            <a:pPr marL="2286000" marR="0" lvl="5" indent="0" algn="l" defTabSz="914400" rtl="0" eaLnBrk="0" fontAlgn="auto" latinLnBrk="0" hangingPunct="0">
              <a:lnSpc>
                <a:spcPct val="100000"/>
              </a:lnSpc>
              <a:spcBef>
                <a:spcPct val="20000"/>
              </a:spcBef>
              <a:spcAft>
                <a:spcPts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Player Development</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096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3" end="3"/>
                                            </p:txEl>
                                          </p:spTgt>
                                        </p:tgtEl>
                                        <p:attrNameLst>
                                          <p:attrName>fill.type</p:attrName>
                                        </p:attrNameLst>
                                      </p:cBhvr>
                                      <p:to>
                                        <p:strVal val="solid"/>
                                      </p:to>
                                    </p:set>
                                  </p:childTnLst>
                                </p:cTn>
                              </p:par>
                            </p:childTnLst>
                          </p:cTn>
                        </p:par>
                        <p:par>
                          <p:cTn id="19" fill="hold">
                            <p:stCondLst>
                              <p:cond delay="56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2"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4" end="4"/>
                                            </p:txEl>
                                          </p:spTgt>
                                        </p:tgtEl>
                                        <p:attrNameLst>
                                          <p:attrName>fill.type</p:attrName>
                                        </p:attrNameLst>
                                      </p:cBhvr>
                                      <p:to>
                                        <p:strVal val="solid"/>
                                      </p:to>
                                    </p:set>
                                  </p:childTnLst>
                                </p:cTn>
                              </p:par>
                            </p:childTnLst>
                          </p:cTn>
                        </p:par>
                        <p:par>
                          <p:cTn id="25" fill="hold">
                            <p:stCondLst>
                              <p:cond delay="112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5" end="5"/>
                                            </p:txEl>
                                          </p:spTgt>
                                        </p:tgtEl>
                                        <p:attrNameLst>
                                          <p:attrName>fill.type</p:attrName>
                                        </p:attrNameLst>
                                      </p:cBhvr>
                                      <p:to>
                                        <p:strVal val="solid"/>
                                      </p:to>
                                    </p:set>
                                  </p:childTnLst>
                                </p:cTn>
                              </p:par>
                            </p:childTnLst>
                          </p:cTn>
                        </p:par>
                        <p:par>
                          <p:cTn id="31" fill="hold">
                            <p:stCondLst>
                              <p:cond delay="180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4"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6" end="6"/>
                                            </p:txEl>
                                          </p:spTgt>
                                        </p:tgtEl>
                                        <p:attrNameLst>
                                          <p:attrName>fill.type</p:attrName>
                                        </p:attrNameLst>
                                      </p:cBhvr>
                                      <p:to>
                                        <p:strVal val="solid"/>
                                      </p:to>
                                    </p:set>
                                  </p:childTnLst>
                                </p:cTn>
                              </p:par>
                            </p:childTnLst>
                          </p:cTn>
                        </p:par>
                        <p:par>
                          <p:cTn id="37" fill="hold">
                            <p:stCondLst>
                              <p:cond delay="248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0"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7" end="7"/>
                                            </p:txEl>
                                          </p:spTgt>
                                        </p:tgtEl>
                                        <p:attrNameLst>
                                          <p:attrName>fill.type</p:attrName>
                                        </p:attrNameLst>
                                      </p:cBhvr>
                                      <p:to>
                                        <p:strVal val="solid"/>
                                      </p:to>
                                    </p:set>
                                  </p:childTnLst>
                                </p:cTn>
                              </p:par>
                            </p:childTnLst>
                          </p:cTn>
                        </p:par>
                        <p:par>
                          <p:cTn id="43" fill="hold">
                            <p:stCondLst>
                              <p:cond delay="320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46"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48"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1143000"/>
            <a:ext cx="9144000" cy="5334000"/>
          </a:xfrm>
          <a:prstGeom prst="rect">
            <a:avLst/>
          </a:prstGeom>
        </p:spPr>
        <p:txBody>
          <a:bodyPr>
            <a:normAutofit fontScale="92500" lnSpcReduction="10000"/>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sz="39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What acronym is used to describe how coaches are to behave with their players?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65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PIE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900"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9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What does PIE stand for?</a:t>
            </a:r>
          </a:p>
          <a:p>
            <a:pPr marL="3260725" marR="0" lvl="0" indent="7938" algn="l" defTabSz="914400" rtl="0" eaLnBrk="0" fontAlgn="base" latinLnBrk="0" hangingPunct="0">
              <a:lnSpc>
                <a:spcPct val="100000"/>
              </a:lnSpc>
              <a:spcBef>
                <a:spcPct val="20000"/>
              </a:spcBef>
              <a:spcAft>
                <a:spcPct val="0"/>
              </a:spcAft>
              <a:buClrTx/>
              <a:buSzTx/>
              <a:buFontTx/>
              <a:buNone/>
              <a:tabLst/>
              <a:defRPr/>
            </a:pPr>
            <a:r>
              <a:rPr kumimoji="0" lang="en-US" sz="43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P</a:t>
            </a:r>
            <a:r>
              <a:rPr kumimoji="0" lang="en-US" sz="39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ositive</a:t>
            </a:r>
          </a:p>
          <a:p>
            <a:pPr marL="3260725" marR="0" lvl="0" indent="7938" algn="l" defTabSz="914400" rtl="0" eaLnBrk="0" fontAlgn="base" latinLnBrk="0" hangingPunct="0">
              <a:lnSpc>
                <a:spcPct val="100000"/>
              </a:lnSpc>
              <a:spcBef>
                <a:spcPct val="20000"/>
              </a:spcBef>
              <a:spcAft>
                <a:spcPct val="0"/>
              </a:spcAft>
              <a:buClrTx/>
              <a:buSzTx/>
              <a:buFontTx/>
              <a:buNone/>
              <a:tabLst/>
              <a:defRPr/>
            </a:pPr>
            <a:r>
              <a:rPr kumimoji="0" lang="en-US" sz="43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I</a:t>
            </a:r>
            <a:r>
              <a:rPr kumimoji="0" lang="en-US" sz="39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nstructional</a:t>
            </a:r>
          </a:p>
          <a:p>
            <a:pPr marL="3260725" marR="0" lvl="0" indent="7938" algn="l" defTabSz="914400" rtl="0" eaLnBrk="0" fontAlgn="base" latinLnBrk="0" hangingPunct="0">
              <a:lnSpc>
                <a:spcPct val="100000"/>
              </a:lnSpc>
              <a:spcBef>
                <a:spcPct val="20000"/>
              </a:spcBef>
              <a:spcAft>
                <a:spcPct val="0"/>
              </a:spcAft>
              <a:buClrTx/>
              <a:buSzTx/>
              <a:buFontTx/>
              <a:buNone/>
              <a:tabLst/>
              <a:defRPr/>
            </a:pPr>
            <a:r>
              <a:rPr kumimoji="0" lang="en-US" sz="43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E</a:t>
            </a:r>
            <a:r>
              <a:rPr kumimoji="0" lang="en-US" sz="39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ncouraging</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FFFFFF"/>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607FE7CC-0A15-47D0-A214-F6E698BBE5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0099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10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dissolve">
                                      <p:cBhvr>
                                        <p:cTn id="24" dur="500"/>
                                        <p:tgtEl>
                                          <p:spTgt spid="4">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ssolv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28800" y="1828800"/>
            <a:ext cx="8382000" cy="3429000"/>
          </a:xfrm>
          <a:prstGeom prst="rect">
            <a:avLst/>
          </a:prstGeom>
        </p:spPr>
        <p:txBody>
          <a:bodyPr>
            <a:normAutofit lnSpcReduction="10000"/>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Who are the 3 members of the AYSO Team?</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Parents – Coaches – Referees</a:t>
            </a:r>
          </a:p>
        </p:txBody>
      </p:sp>
      <p:sp>
        <p:nvSpPr>
          <p:cNvPr id="2" name="Slide Number Placeholder 1">
            <a:extLst>
              <a:ext uri="{FF2B5EF4-FFF2-40B4-BE49-F238E27FC236}">
                <a16:creationId xmlns:a16="http://schemas.microsoft.com/office/drawing/2014/main" id="{767BEEDB-F2B5-4B1C-AF03-2BFFEF45298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01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2"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05000" y="1447800"/>
            <a:ext cx="8382000" cy="43434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What three words embody the spirit of the Laws of the Game?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Calibri" pitchFamily="34" charset="0"/>
                <a:ea typeface="+mn-ea"/>
                <a:cs typeface="Arial" pitchFamily="34" charset="0"/>
              </a:rPr>
              <a:t>SAFE	FAIR	FUN</a:t>
            </a: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5C6E7398-5892-4313-AE1F-1735C5FAC03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871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500"/>
                                  </p:stCondLst>
                                  <p:iterate type="lt">
                                    <p:tmPct val="50000"/>
                                  </p:iterate>
                                  <p:childTnLst>
                                    <p:set>
                                      <p:cBhvr>
                                        <p:cTn id="11"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2"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092200" y="1121202"/>
            <a:ext cx="10033000" cy="4945796"/>
          </a:xfrm>
          <a:prstGeom prst="rect">
            <a:avLst/>
          </a:prstGeom>
        </p:spPr>
        <p:txBody>
          <a:bodyPr>
            <a:normAutofit/>
          </a:bodyPr>
          <a:lstStyle/>
          <a:p>
            <a:pPr marL="457200" indent="-457200">
              <a:lnSpc>
                <a:spcPct val="120000"/>
              </a:lnSpc>
              <a:buFont typeface="Arial" panose="020B0604020202020204" pitchFamily="34" charset="0"/>
              <a:buChar char="•"/>
              <a:defRPr/>
            </a:pPr>
            <a:r>
              <a:rPr lang="en-US" sz="3600" kern="0" dirty="0">
                <a:latin typeface="Calibri" pitchFamily="34" charset="0"/>
              </a:rPr>
              <a:t>Introduction to soccer and AYSO</a:t>
            </a:r>
          </a:p>
          <a:p>
            <a:pPr marL="457200" indent="-457200">
              <a:lnSpc>
                <a:spcPct val="120000"/>
              </a:lnSpc>
              <a:buFont typeface="Arial" panose="020B0604020202020204" pitchFamily="34" charset="0"/>
              <a:buChar char="•"/>
              <a:defRPr/>
            </a:pPr>
            <a:r>
              <a:rPr lang="en-US" sz="3600" kern="0" dirty="0">
                <a:latin typeface="Calibri" pitchFamily="34" charset="0"/>
              </a:rPr>
              <a:t>Understanding younger players</a:t>
            </a:r>
          </a:p>
          <a:p>
            <a:pPr marL="457200" indent="-457200">
              <a:lnSpc>
                <a:spcPct val="120000"/>
              </a:lnSpc>
              <a:buFont typeface="Arial" panose="020B0604020202020204" pitchFamily="34" charset="0"/>
              <a:buChar char="•"/>
              <a:defRPr/>
            </a:pPr>
            <a:r>
              <a:rPr lang="en-US" sz="3600" kern="0" dirty="0">
                <a:latin typeface="Calibri" pitchFamily="34" charset="0"/>
              </a:rPr>
              <a:t>Referee’s role</a:t>
            </a:r>
          </a:p>
          <a:p>
            <a:pPr marL="457200" indent="-457200">
              <a:lnSpc>
                <a:spcPct val="120000"/>
              </a:lnSpc>
              <a:buFont typeface="Arial" panose="020B0604020202020204" pitchFamily="34" charset="0"/>
              <a:buChar char="•"/>
              <a:defRPr/>
            </a:pPr>
            <a:r>
              <a:rPr lang="en-US" sz="3600" kern="0" dirty="0">
                <a:latin typeface="Calibri" pitchFamily="34" charset="0"/>
              </a:rPr>
              <a:t>Pre-game duties</a:t>
            </a:r>
          </a:p>
          <a:p>
            <a:pPr marL="457200" indent="-457200">
              <a:lnSpc>
                <a:spcPct val="120000"/>
              </a:lnSpc>
              <a:buFont typeface="Arial" panose="020B0604020202020204" pitchFamily="34" charset="0"/>
              <a:buChar char="•"/>
              <a:defRPr/>
            </a:pPr>
            <a:r>
              <a:rPr lang="en-US" sz="3600" kern="0" dirty="0">
                <a:latin typeface="Calibri" pitchFamily="34" charset="0"/>
              </a:rPr>
              <a:t>Starting, stopping, and restarting play</a:t>
            </a:r>
          </a:p>
          <a:p>
            <a:pPr marL="457200" indent="-457200">
              <a:lnSpc>
                <a:spcPct val="120000"/>
              </a:lnSpc>
              <a:buFont typeface="Arial" panose="020B0604020202020204" pitchFamily="34" charset="0"/>
              <a:buChar char="•"/>
              <a:defRPr/>
            </a:pPr>
            <a:r>
              <a:rPr lang="en-US" sz="3600" kern="0" dirty="0">
                <a:latin typeface="Calibri" pitchFamily="34" charset="0"/>
              </a:rPr>
              <a:t>Post-game duties</a:t>
            </a:r>
          </a:p>
          <a:p>
            <a:pPr marL="457200" indent="-457200">
              <a:buFont typeface="Arial" panose="020B0604020202020204" pitchFamily="34" charset="0"/>
              <a:buChar char="•"/>
              <a:defRPr/>
            </a:pPr>
            <a:r>
              <a:rPr lang="en-US" sz="3600" kern="0" dirty="0">
                <a:latin typeface="Calibri" pitchFamily="34" charset="0"/>
              </a:rPr>
              <a:t>Referee communication</a:t>
            </a:r>
          </a:p>
          <a:p>
            <a:pPr marL="342900" indent="-342900">
              <a:spcAft>
                <a:spcPts val="600"/>
              </a:spcAft>
              <a:defRPr/>
            </a:pPr>
            <a:endParaRPr lang="en-US" sz="3400" kern="0" dirty="0">
              <a:latin typeface="Calibri" pitchFamily="34" charset="0"/>
            </a:endParaRPr>
          </a:p>
        </p:txBody>
      </p:sp>
      <p:sp>
        <p:nvSpPr>
          <p:cNvPr id="3" name="Slide Number Placeholder 2">
            <a:extLst>
              <a:ext uri="{FF2B5EF4-FFF2-40B4-BE49-F238E27FC236}">
                <a16:creationId xmlns:a16="http://schemas.microsoft.com/office/drawing/2014/main" id="{9ABD7AD9-5168-4F6D-8534-81D0E530F44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smtClean="0">
                <a:latin typeface="Calibri" panose="020F0502020204030204" pitchFamily="34" charset="0"/>
                <a:cs typeface="Calibri" panose="020F0502020204030204" pitchFamily="34" charset="0"/>
              </a:rPr>
              <a:pPr algn="ctr">
                <a:defRPr/>
              </a:pPr>
              <a:t>5</a:t>
            </a:fld>
            <a:endParaRPr lang="en-US" sz="1400" dirty="0">
              <a:solidFill>
                <a:srgbClr val="000000"/>
              </a:solidFill>
              <a:latin typeface="Calibri" panose="020F0502020204030204" pitchFamily="34" charset="0"/>
              <a:cs typeface="Calibri" panose="020F0502020204030204" pitchFamily="34" charset="0"/>
            </a:endParaRPr>
          </a:p>
        </p:txBody>
      </p:sp>
      <p:sp>
        <p:nvSpPr>
          <p:cNvPr id="2" name="Google Shape;66;g23f0f7b9cb9_0_6">
            <a:extLst>
              <a:ext uri="{FF2B5EF4-FFF2-40B4-BE49-F238E27FC236}">
                <a16:creationId xmlns:a16="http://schemas.microsoft.com/office/drawing/2014/main" id="{F17B1103-001B-11D1-B5B9-57CB8AAB8CB2}"/>
              </a:ext>
            </a:extLst>
          </p:cNvPr>
          <p:cNvSpPr txBox="1"/>
          <p:nvPr/>
        </p:nvSpPr>
        <p:spPr>
          <a:xfrm>
            <a:off x="613186" y="107580"/>
            <a:ext cx="10962042"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panose="020F0502020204030204" pitchFamily="34" charset="0"/>
                <a:ea typeface="Arial"/>
                <a:cs typeface="Calibri" panose="020F0502020204030204" pitchFamily="34" charset="0"/>
                <a:sym typeface="Arial"/>
              </a:rPr>
              <a:t>Major topics</a:t>
            </a: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41332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752600" y="1295400"/>
            <a:ext cx="8686800" cy="3962400"/>
          </a:xfrm>
          <a:prstGeom prst="rect">
            <a:avLst/>
          </a:prstGeom>
        </p:spPr>
        <p:txBody>
          <a:bodyPr>
            <a:norm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anose="020F0502020204030204"/>
                <a:ea typeface="+mn-ea"/>
                <a:cs typeface="Arial" pitchFamily="34" charset="0"/>
              </a:rPr>
              <a:t>According to the AYSO National Rules &amp; Regulations, what is the minimum amount of time each team member must play?</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anose="020F0502020204030204"/>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anose="020F0502020204030204"/>
              <a:ea typeface="+mn-ea"/>
              <a:cs typeface="Arial" pitchFamily="34"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mn-ea"/>
                <a:cs typeface="Arial" pitchFamily="34" charset="0"/>
              </a:rPr>
              <a:t>Half the game (two “quarters”)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Slide Number Placeholder 2">
            <a:extLst>
              <a:ext uri="{FF2B5EF4-FFF2-40B4-BE49-F238E27FC236}">
                <a16:creationId xmlns:a16="http://schemas.microsoft.com/office/drawing/2014/main" id="{0B75E69A-A1F2-4AB6-9F66-7B9298F4F9E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039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ssolv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51</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274664"/>
            <a:ext cx="10972800" cy="3657600"/>
          </a:xfrm>
          <a:prstGeom prst="rect">
            <a:avLst/>
          </a:prstGeom>
          <a:solidFill>
            <a:srgbClr val="0000FF"/>
          </a:solidFill>
          <a:ln w="9525">
            <a:noFill/>
            <a:miter lim="800000"/>
            <a:headEnd/>
            <a:tailEnd/>
          </a:ln>
        </p:spPr>
        <p:txBody>
          <a:bodyPr wrap="square" anchor="ctr">
            <a:spAutoFit/>
          </a:bodyPr>
          <a:lstStyle/>
          <a:p>
            <a:pPr algn="ctr">
              <a:defRPr/>
            </a:pPr>
            <a:r>
              <a:rPr lang="en-US" sz="6000" b="1" dirty="0">
                <a:solidFill>
                  <a:schemeClr val="bg1"/>
                </a:solidFill>
                <a:latin typeface="Calibri" pitchFamily="34" charset="0"/>
              </a:rPr>
              <a:t>How to start the game</a:t>
            </a:r>
          </a:p>
        </p:txBody>
      </p:sp>
    </p:spTree>
    <p:extLst>
      <p:ext uri="{BB962C8B-B14F-4D97-AF65-F5344CB8AC3E}">
        <p14:creationId xmlns:p14="http://schemas.microsoft.com/office/powerpoint/2010/main" val="3401346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descr="C:\Documents and Settings\Gary\My Documents\My Pictures\Soccer Images\39177301_th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0440" y="1232853"/>
            <a:ext cx="3810000" cy="398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6"/>
          <p:cNvSpPr txBox="1">
            <a:spLocks noChangeArrowheads="1"/>
          </p:cNvSpPr>
          <p:nvPr/>
        </p:nvSpPr>
        <p:spPr bwMode="auto">
          <a:xfrm>
            <a:off x="1981200" y="23622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latin typeface="Calibri" panose="020F0502020204030204" pitchFamily="34" charset="0"/>
            </a:endParaRPr>
          </a:p>
        </p:txBody>
      </p:sp>
      <p:sp>
        <p:nvSpPr>
          <p:cNvPr id="8" name="Subtitle 2"/>
          <p:cNvSpPr txBox="1">
            <a:spLocks/>
          </p:cNvSpPr>
          <p:nvPr/>
        </p:nvSpPr>
        <p:spPr>
          <a:xfrm>
            <a:off x="1314450" y="1181100"/>
            <a:ext cx="5867400" cy="4495800"/>
          </a:xfrm>
          <a:prstGeom prst="rect">
            <a:avLst/>
          </a:prstGeom>
        </p:spPr>
        <p:txBody>
          <a:bodyPr/>
          <a:lstStyle/>
          <a:p>
            <a:pPr marL="342900" indent="-342900" algn="ctr">
              <a:spcBef>
                <a:spcPts val="0"/>
              </a:spcBef>
              <a:defRPr/>
            </a:pPr>
            <a:endParaRPr lang="en-US" sz="800" kern="0" dirty="0">
              <a:latin typeface="Calibri" pitchFamily="34" charset="0"/>
            </a:endParaRPr>
          </a:p>
          <a:p>
            <a:pPr marL="401638" indent="-401638">
              <a:buFont typeface="Arial" pitchFamily="34" charset="0"/>
              <a:buChar char="•"/>
            </a:pPr>
            <a:r>
              <a:rPr lang="en-US" sz="3600" dirty="0">
                <a:solidFill>
                  <a:srgbClr val="000000"/>
                </a:solidFill>
                <a:latin typeface="Calibri" pitchFamily="34" charset="0"/>
              </a:rPr>
              <a:t>To start each half</a:t>
            </a:r>
          </a:p>
          <a:p>
            <a:pPr marL="401638" indent="-401638">
              <a:buFont typeface="Arial" pitchFamily="34" charset="0"/>
              <a:buChar char="•"/>
            </a:pPr>
            <a:r>
              <a:rPr lang="en-US" sz="3600" dirty="0">
                <a:solidFill>
                  <a:srgbClr val="000000"/>
                </a:solidFill>
                <a:latin typeface="Calibri" pitchFamily="34" charset="0"/>
              </a:rPr>
              <a:t>After a goal is scored</a:t>
            </a:r>
          </a:p>
          <a:p>
            <a:pPr marL="234950" indent="-6350">
              <a:spcBef>
                <a:spcPts val="0"/>
              </a:spcBef>
              <a:defRPr/>
            </a:pPr>
            <a:endParaRPr lang="en-US" sz="2000" kern="0" dirty="0">
              <a:latin typeface="Calibri" panose="020F0502020204030204" pitchFamily="34" charset="0"/>
              <a:cs typeface="Calibri" panose="020F0502020204030204" pitchFamily="34" charset="0"/>
            </a:endParaRPr>
          </a:p>
          <a:p>
            <a:pPr marL="342900" indent="-342900">
              <a:spcBef>
                <a:spcPts val="0"/>
              </a:spcBef>
              <a:defRPr/>
            </a:pPr>
            <a:endParaRPr lang="en-US" sz="3200" kern="0" dirty="0">
              <a:latin typeface="Calibri" pitchFamily="34" charset="0"/>
            </a:endParaRPr>
          </a:p>
          <a:p>
            <a:pPr marL="398463" indent="-398463" algn="ctr">
              <a:spcBef>
                <a:spcPts val="0"/>
              </a:spcBef>
              <a:defRPr/>
            </a:pPr>
            <a:endParaRPr lang="en-US" sz="1400" kern="0" dirty="0">
              <a:latin typeface="Calibri" pitchFamily="34" charset="0"/>
            </a:endParaRPr>
          </a:p>
        </p:txBody>
      </p:sp>
      <p:sp>
        <p:nvSpPr>
          <p:cNvPr id="3" name="Slide Number Placeholder 2">
            <a:extLst>
              <a:ext uri="{FF2B5EF4-FFF2-40B4-BE49-F238E27FC236}">
                <a16:creationId xmlns:a16="http://schemas.microsoft.com/office/drawing/2014/main" id="{4A57C039-828A-429C-B829-30DF899E8ABA}"/>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52</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7C52E3AB-2C60-5453-C25D-9F8CF4528EC3}"/>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Kick-off</a:t>
            </a:r>
          </a:p>
        </p:txBody>
      </p:sp>
    </p:spTree>
    <p:extLst>
      <p:ext uri="{BB962C8B-B14F-4D97-AF65-F5344CB8AC3E}">
        <p14:creationId xmlns:p14="http://schemas.microsoft.com/office/powerpoint/2010/main" val="3887197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descr="C:\Documents and Settings\Gary\My Documents\My Pictures\Soccer Images\39177301_th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0440" y="1232853"/>
            <a:ext cx="3810000" cy="398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6"/>
          <p:cNvSpPr txBox="1">
            <a:spLocks noChangeArrowheads="1"/>
          </p:cNvSpPr>
          <p:nvPr/>
        </p:nvSpPr>
        <p:spPr bwMode="auto">
          <a:xfrm>
            <a:off x="1981200" y="23622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latin typeface="Calibri" panose="020F0502020204030204" pitchFamily="34" charset="0"/>
            </a:endParaRPr>
          </a:p>
        </p:txBody>
      </p:sp>
      <p:sp>
        <p:nvSpPr>
          <p:cNvPr id="8" name="Subtitle 2"/>
          <p:cNvSpPr txBox="1">
            <a:spLocks/>
          </p:cNvSpPr>
          <p:nvPr/>
        </p:nvSpPr>
        <p:spPr>
          <a:xfrm>
            <a:off x="1314450" y="1181100"/>
            <a:ext cx="5867400" cy="4495800"/>
          </a:xfrm>
          <a:prstGeom prst="rect">
            <a:avLst/>
          </a:prstGeom>
        </p:spPr>
        <p:txBody>
          <a:bodyPr/>
          <a:lstStyle/>
          <a:p>
            <a:pPr marL="342900" indent="-342900" algn="ctr">
              <a:spcBef>
                <a:spcPts val="0"/>
              </a:spcBef>
              <a:defRPr/>
            </a:pPr>
            <a:endParaRPr lang="en-US" sz="800" kern="0" dirty="0">
              <a:latin typeface="Calibri" pitchFamily="34" charset="0"/>
            </a:endParaRPr>
          </a:p>
          <a:p>
            <a:pPr>
              <a:spcBef>
                <a:spcPts val="0"/>
              </a:spcBef>
              <a:defRPr/>
            </a:pPr>
            <a:r>
              <a:rPr lang="en-US" sz="3600" kern="0" dirty="0">
                <a:latin typeface="Calibri" panose="020F0502020204030204" pitchFamily="34" charset="0"/>
                <a:cs typeface="Calibri" panose="020F0502020204030204" pitchFamily="34" charset="0"/>
              </a:rPr>
              <a:t>Verify correct number of players on field (no visible or audible counting).</a:t>
            </a:r>
          </a:p>
          <a:p>
            <a:pPr marL="234950" indent="-6350">
              <a:spcBef>
                <a:spcPts val="0"/>
              </a:spcBef>
              <a:defRPr/>
            </a:pPr>
            <a:endParaRPr lang="en-US" sz="3600" kern="0" dirty="0">
              <a:solidFill>
                <a:srgbClr val="003365"/>
              </a:solidFill>
              <a:latin typeface="Calibri" panose="020F0502020204030204" pitchFamily="34" charset="0"/>
              <a:cs typeface="Calibri" panose="020F0502020204030204" pitchFamily="34" charset="0"/>
            </a:endParaRPr>
          </a:p>
          <a:p>
            <a:pPr marL="6350" indent="-6350">
              <a:spcBef>
                <a:spcPts val="0"/>
              </a:spcBef>
              <a:defRPr/>
            </a:pPr>
            <a:r>
              <a:rPr lang="en-US" sz="3600" kern="0" dirty="0">
                <a:latin typeface="Calibri" panose="020F0502020204030204" pitchFamily="34" charset="0"/>
                <a:cs typeface="Calibri" panose="020F0502020204030204" pitchFamily="34" charset="0"/>
              </a:rPr>
              <a:t>6–8U games:</a:t>
            </a:r>
          </a:p>
          <a:p>
            <a:pPr marL="692150" lvl="1" indent="-6350">
              <a:defRPr/>
            </a:pPr>
            <a:r>
              <a:rPr lang="en-US" sz="3600" kern="0" dirty="0">
                <a:solidFill>
                  <a:srgbClr val="003365"/>
                </a:solidFill>
                <a:latin typeface="Calibri" panose="020F0502020204030204" pitchFamily="34" charset="0"/>
                <a:cs typeface="Calibri" panose="020F0502020204030204" pitchFamily="34" charset="0"/>
              </a:rPr>
              <a:t>	</a:t>
            </a:r>
            <a:r>
              <a:rPr lang="en-US" sz="3600" kern="0" dirty="0">
                <a:latin typeface="Calibri" panose="020F0502020204030204" pitchFamily="34" charset="0"/>
                <a:cs typeface="Calibri" panose="020F0502020204030204" pitchFamily="34" charset="0"/>
              </a:rPr>
              <a:t>4 v 4,  no goalkeeper</a:t>
            </a:r>
          </a:p>
          <a:p>
            <a:pPr marL="234950" indent="-6350">
              <a:spcBef>
                <a:spcPts val="0"/>
              </a:spcBef>
              <a:defRPr/>
            </a:pPr>
            <a:endParaRPr lang="en-US" sz="2000" kern="0" dirty="0">
              <a:latin typeface="Calibri" panose="020F0502020204030204" pitchFamily="34" charset="0"/>
              <a:cs typeface="Calibri" panose="020F0502020204030204" pitchFamily="34" charset="0"/>
            </a:endParaRPr>
          </a:p>
          <a:p>
            <a:pPr marL="342900" indent="-342900">
              <a:spcBef>
                <a:spcPts val="0"/>
              </a:spcBef>
              <a:defRPr/>
            </a:pPr>
            <a:endParaRPr lang="en-US" sz="3200" kern="0" dirty="0">
              <a:latin typeface="Calibri" pitchFamily="34" charset="0"/>
            </a:endParaRPr>
          </a:p>
          <a:p>
            <a:pPr marL="398463" indent="-398463" algn="ctr">
              <a:spcBef>
                <a:spcPts val="0"/>
              </a:spcBef>
              <a:defRPr/>
            </a:pPr>
            <a:endParaRPr lang="en-US" sz="1400" kern="0" dirty="0">
              <a:latin typeface="Calibri" pitchFamily="34" charset="0"/>
            </a:endParaRPr>
          </a:p>
        </p:txBody>
      </p:sp>
      <p:sp>
        <p:nvSpPr>
          <p:cNvPr id="3" name="Slide Number Placeholder 2">
            <a:extLst>
              <a:ext uri="{FF2B5EF4-FFF2-40B4-BE49-F238E27FC236}">
                <a16:creationId xmlns:a16="http://schemas.microsoft.com/office/drawing/2014/main" id="{4A57C039-828A-429C-B829-30DF899E8ABA}"/>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53</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7C52E3AB-2C60-5453-C25D-9F8CF4528EC3}"/>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Kick-off</a:t>
            </a:r>
          </a:p>
        </p:txBody>
      </p:sp>
    </p:spTree>
    <p:extLst>
      <p:ext uri="{BB962C8B-B14F-4D97-AF65-F5344CB8AC3E}">
        <p14:creationId xmlns:p14="http://schemas.microsoft.com/office/powerpoint/2010/main" val="3467325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01F26C1-21E3-64C4-AF11-982295CD3CDE}"/>
              </a:ext>
            </a:extLst>
          </p:cNvPr>
          <p:cNvGrpSpPr/>
          <p:nvPr/>
        </p:nvGrpSpPr>
        <p:grpSpPr>
          <a:xfrm>
            <a:off x="4274475" y="1158568"/>
            <a:ext cx="7175500" cy="4851400"/>
            <a:chOff x="2501900" y="926778"/>
            <a:chExt cx="7175500" cy="4851400"/>
          </a:xfrm>
        </p:grpSpPr>
        <p:sp>
          <p:nvSpPr>
            <p:cNvPr id="21" name="Field of Green">
              <a:extLst>
                <a:ext uri="{FF2B5EF4-FFF2-40B4-BE49-F238E27FC236}">
                  <a16:creationId xmlns:a16="http://schemas.microsoft.com/office/drawing/2014/main" id="{8A6DC572-D3AE-97F3-84D3-1D1BF1C74E6D}"/>
                </a:ext>
              </a:extLst>
            </p:cNvPr>
            <p:cNvSpPr>
              <a:spLocks noChangeArrowheads="1"/>
            </p:cNvSpPr>
            <p:nvPr/>
          </p:nvSpPr>
          <p:spPr bwMode="auto">
            <a:xfrm>
              <a:off x="2501900" y="926778"/>
              <a:ext cx="7175500" cy="4851400"/>
            </a:xfrm>
            <a:prstGeom prst="rect">
              <a:avLst/>
            </a:prstGeom>
            <a:solidFill>
              <a:srgbClr val="008000"/>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nvGrpSpPr>
            <p:cNvPr id="22" name="Touch Lines">
              <a:extLst>
                <a:ext uri="{FF2B5EF4-FFF2-40B4-BE49-F238E27FC236}">
                  <a16:creationId xmlns:a16="http://schemas.microsoft.com/office/drawing/2014/main" id="{FA5FB200-B78B-A92B-2A67-0EA95C51F032}"/>
                </a:ext>
              </a:extLst>
            </p:cNvPr>
            <p:cNvGrpSpPr>
              <a:grpSpLocks/>
            </p:cNvGrpSpPr>
            <p:nvPr/>
          </p:nvGrpSpPr>
          <p:grpSpPr bwMode="auto">
            <a:xfrm>
              <a:off x="2892425" y="1212528"/>
              <a:ext cx="6375400" cy="4035425"/>
              <a:chOff x="862" y="2117725"/>
              <a:chExt cx="4016" cy="4035425"/>
            </a:xfrm>
          </p:grpSpPr>
          <p:sp>
            <p:nvSpPr>
              <p:cNvPr id="36" name="Touch Line N">
                <a:extLst>
                  <a:ext uri="{FF2B5EF4-FFF2-40B4-BE49-F238E27FC236}">
                    <a16:creationId xmlns:a16="http://schemas.microsoft.com/office/drawing/2014/main" id="{B772F583-37AB-76D6-A62B-A3D58292C7C3}"/>
                  </a:ext>
                </a:extLst>
              </p:cNvPr>
              <p:cNvSpPr>
                <a:spLocks noChangeShapeType="1"/>
              </p:cNvSpPr>
              <p:nvPr/>
            </p:nvSpPr>
            <p:spPr bwMode="auto">
              <a:xfrm>
                <a:off x="862" y="2117725"/>
                <a:ext cx="401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ouch Line S">
                <a:extLst>
                  <a:ext uri="{FF2B5EF4-FFF2-40B4-BE49-F238E27FC236}">
                    <a16:creationId xmlns:a16="http://schemas.microsoft.com/office/drawing/2014/main" id="{D2EB9DBE-D5FD-E0CD-1B79-B202A6D77E60}"/>
                  </a:ext>
                </a:extLst>
              </p:cNvPr>
              <p:cNvSpPr>
                <a:spLocks noChangeShapeType="1"/>
              </p:cNvSpPr>
              <p:nvPr/>
            </p:nvSpPr>
            <p:spPr bwMode="auto">
              <a:xfrm>
                <a:off x="864" y="6153150"/>
                <a:ext cx="4014"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 name="Goal Lines">
              <a:extLst>
                <a:ext uri="{FF2B5EF4-FFF2-40B4-BE49-F238E27FC236}">
                  <a16:creationId xmlns:a16="http://schemas.microsoft.com/office/drawing/2014/main" id="{1650CE25-465C-B5E5-F4B6-81A7C1DF3183}"/>
                </a:ext>
              </a:extLst>
            </p:cNvPr>
            <p:cNvGrpSpPr>
              <a:grpSpLocks/>
            </p:cNvGrpSpPr>
            <p:nvPr/>
          </p:nvGrpSpPr>
          <p:grpSpPr bwMode="auto">
            <a:xfrm>
              <a:off x="2905125" y="1215704"/>
              <a:ext cx="6346825" cy="4038600"/>
              <a:chOff x="1381125" y="1336"/>
              <a:chExt cx="6346825" cy="2544"/>
            </a:xfrm>
          </p:grpSpPr>
          <p:sp>
            <p:nvSpPr>
              <p:cNvPr id="33" name="Goal Line L">
                <a:extLst>
                  <a:ext uri="{FF2B5EF4-FFF2-40B4-BE49-F238E27FC236}">
                    <a16:creationId xmlns:a16="http://schemas.microsoft.com/office/drawing/2014/main" id="{41AC168C-A982-F145-5D25-597456637871}"/>
                  </a:ext>
                </a:extLst>
              </p:cNvPr>
              <p:cNvSpPr>
                <a:spLocks noChangeShapeType="1"/>
              </p:cNvSpPr>
              <p:nvPr/>
            </p:nvSpPr>
            <p:spPr bwMode="auto">
              <a:xfrm>
                <a:off x="1381125" y="1336"/>
                <a:ext cx="0" cy="25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Goal Line R">
                <a:extLst>
                  <a:ext uri="{FF2B5EF4-FFF2-40B4-BE49-F238E27FC236}">
                    <a16:creationId xmlns:a16="http://schemas.microsoft.com/office/drawing/2014/main" id="{9B7A23BA-2386-62C7-2EBE-2A3680A87253}"/>
                  </a:ext>
                </a:extLst>
              </p:cNvPr>
              <p:cNvSpPr>
                <a:spLocks noChangeShapeType="1"/>
              </p:cNvSpPr>
              <p:nvPr/>
            </p:nvSpPr>
            <p:spPr bwMode="auto">
              <a:xfrm>
                <a:off x="7727950" y="1336"/>
                <a:ext cx="0" cy="254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 name="Halfway Line">
              <a:extLst>
                <a:ext uri="{FF2B5EF4-FFF2-40B4-BE49-F238E27FC236}">
                  <a16:creationId xmlns:a16="http://schemas.microsoft.com/office/drawing/2014/main" id="{2EF7EB91-AD13-352E-826B-2CD55466C816}"/>
                </a:ext>
              </a:extLst>
            </p:cNvPr>
            <p:cNvSpPr>
              <a:spLocks noChangeShapeType="1"/>
            </p:cNvSpPr>
            <p:nvPr/>
          </p:nvSpPr>
          <p:spPr bwMode="auto">
            <a:xfrm>
              <a:off x="6078538" y="1215703"/>
              <a:ext cx="0" cy="403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Goal R">
              <a:extLst>
                <a:ext uri="{FF2B5EF4-FFF2-40B4-BE49-F238E27FC236}">
                  <a16:creationId xmlns:a16="http://schemas.microsoft.com/office/drawing/2014/main" id="{89521B6F-5120-21C1-75AE-E539E71E9E3D}"/>
                </a:ext>
              </a:extLst>
            </p:cNvPr>
            <p:cNvSpPr>
              <a:spLocks noChangeArrowheads="1"/>
            </p:cNvSpPr>
            <p:nvPr/>
          </p:nvSpPr>
          <p:spPr bwMode="auto">
            <a:xfrm>
              <a:off x="9280526" y="2963627"/>
              <a:ext cx="139700" cy="568325"/>
            </a:xfrm>
            <a:prstGeom prst="rect">
              <a:avLst/>
            </a:prstGeom>
            <a:solidFill>
              <a:schemeClr val="bg1"/>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6" name="Oval 25">
              <a:extLst>
                <a:ext uri="{FF2B5EF4-FFF2-40B4-BE49-F238E27FC236}">
                  <a16:creationId xmlns:a16="http://schemas.microsoft.com/office/drawing/2014/main" id="{DEFA401D-2EB8-EDF3-1C32-FBB47003C115}"/>
                </a:ext>
              </a:extLst>
            </p:cNvPr>
            <p:cNvSpPr/>
            <p:nvPr/>
          </p:nvSpPr>
          <p:spPr>
            <a:xfrm>
              <a:off x="5941377" y="3094227"/>
              <a:ext cx="274320" cy="2743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al R">
              <a:extLst>
                <a:ext uri="{FF2B5EF4-FFF2-40B4-BE49-F238E27FC236}">
                  <a16:creationId xmlns:a16="http://schemas.microsoft.com/office/drawing/2014/main" id="{6CFA3BC7-F09E-9A94-E9CF-E5C376A7F8F4}"/>
                </a:ext>
              </a:extLst>
            </p:cNvPr>
            <p:cNvSpPr>
              <a:spLocks noChangeArrowheads="1"/>
            </p:cNvSpPr>
            <p:nvPr/>
          </p:nvSpPr>
          <p:spPr bwMode="auto">
            <a:xfrm>
              <a:off x="2736850" y="2928821"/>
              <a:ext cx="139700" cy="568325"/>
            </a:xfrm>
            <a:prstGeom prst="rect">
              <a:avLst/>
            </a:prstGeom>
            <a:solidFill>
              <a:schemeClr val="bg1"/>
            </a:solid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sp>
        <p:nvSpPr>
          <p:cNvPr id="3" name="Title 1"/>
          <p:cNvSpPr txBox="1">
            <a:spLocks/>
          </p:cNvSpPr>
          <p:nvPr/>
        </p:nvSpPr>
        <p:spPr>
          <a:xfrm>
            <a:off x="199468" y="1021550"/>
            <a:ext cx="3495055" cy="4770965"/>
          </a:xfrm>
          <a:prstGeom prst="rect">
            <a:avLst/>
          </a:prstGeom>
        </p:spPr>
        <p:txBody>
          <a:bodyPr/>
          <a:lstStyle/>
          <a:p>
            <a:pPr marL="457200" indent="-457200" eaLnBrk="0" hangingPunct="0">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All players on own side—except kicker</a:t>
            </a:r>
          </a:p>
          <a:p>
            <a:pPr marL="457200" indent="-457200" eaLnBrk="0" hangingPunct="0">
              <a:buFont typeface="Arial" panose="020B0604020202020204" pitchFamily="34" charset="0"/>
              <a:buChar char="•"/>
              <a:defRPr/>
            </a:pPr>
            <a:r>
              <a:rPr lang="en-US" sz="3600" kern="0" dirty="0">
                <a:latin typeface="Calibri" panose="020F0502020204030204" pitchFamily="34" charset="0"/>
                <a:cs typeface="Calibri" panose="020F0502020204030204" pitchFamily="34" charset="0"/>
              </a:rPr>
              <a:t>Defenders at least 5 yards from ball</a:t>
            </a:r>
            <a:endParaRPr lang="en-US" sz="3200" kern="0" dirty="0">
              <a:latin typeface="Calibri" panose="020F0502020204030204" pitchFamily="34" charset="0"/>
              <a:cs typeface="Calibri" panose="020F0502020204030204" pitchFamily="34" charset="0"/>
            </a:endParaRPr>
          </a:p>
        </p:txBody>
      </p:sp>
      <p:pic>
        <p:nvPicPr>
          <p:cNvPr id="108550" name="Picture 18" descr="soccer-t"/>
          <p:cNvPicPr>
            <a:picLocks noChangeAspect="1" noChangeArrowheads="1" noCrop="1"/>
          </p:cNvPicPr>
          <p:nvPr/>
        </p:nvPicPr>
        <p:blipFill>
          <a:blip r:embed="rId3" cstate="print"/>
          <a:srcRect/>
          <a:stretch>
            <a:fillRect/>
          </a:stretch>
        </p:blipFill>
        <p:spPr bwMode="auto">
          <a:xfrm>
            <a:off x="7822624" y="3362788"/>
            <a:ext cx="285750" cy="279400"/>
          </a:xfrm>
          <a:prstGeom prst="rect">
            <a:avLst/>
          </a:prstGeom>
          <a:noFill/>
          <a:ln w="9525">
            <a:noFill/>
            <a:miter lim="800000"/>
            <a:headEnd/>
            <a:tailEnd/>
          </a:ln>
        </p:spPr>
      </p:pic>
      <p:sp>
        <p:nvSpPr>
          <p:cNvPr id="63" name="Oval 37"/>
          <p:cNvSpPr>
            <a:spLocks noChangeArrowheads="1"/>
          </p:cNvSpPr>
          <p:nvPr/>
        </p:nvSpPr>
        <p:spPr bwMode="auto">
          <a:xfrm>
            <a:off x="5834995" y="2877714"/>
            <a:ext cx="292686" cy="302139"/>
          </a:xfrm>
          <a:prstGeom prst="ellipse">
            <a:avLst/>
          </a:prstGeom>
          <a:solidFill>
            <a:schemeClr val="bg1"/>
          </a:solidFill>
          <a:ln w="12700" cap="sq">
            <a:solidFill>
              <a:srgbClr val="000000"/>
            </a:solidFill>
            <a:round/>
            <a:headEnd type="none" w="sm" len="sm"/>
            <a:tailEnd type="none" w="sm" len="sm"/>
          </a:ln>
        </p:spPr>
        <p:txBody>
          <a:bodyPr wrap="none" anchor="ctr"/>
          <a:lstStyle/>
          <a:p>
            <a:pPr algn="ctr"/>
            <a:r>
              <a:rPr lang="en-US" b="1" dirty="0">
                <a:solidFill>
                  <a:srgbClr val="00000C"/>
                </a:solidFill>
                <a:cs typeface="+mn-cs"/>
              </a:rPr>
              <a:t>D</a:t>
            </a:r>
          </a:p>
        </p:txBody>
      </p:sp>
      <p:sp>
        <p:nvSpPr>
          <p:cNvPr id="85" name="Title 1"/>
          <p:cNvSpPr txBox="1">
            <a:spLocks/>
          </p:cNvSpPr>
          <p:nvPr/>
        </p:nvSpPr>
        <p:spPr>
          <a:xfrm>
            <a:off x="-54296" y="2805166"/>
            <a:ext cx="3914338" cy="685800"/>
          </a:xfrm>
          <a:prstGeom prst="rect">
            <a:avLst/>
          </a:prstGeom>
        </p:spPr>
        <p:txBody>
          <a:bodyPr/>
          <a:lstStyle/>
          <a:p>
            <a:pPr algn="ctr">
              <a:defRPr/>
            </a:pPr>
            <a:endParaRPr lang="en-US" sz="3200" b="1" kern="0" dirty="0">
              <a:latin typeface="+mn-lt"/>
            </a:endParaRPr>
          </a:p>
        </p:txBody>
      </p:sp>
      <p:sp>
        <p:nvSpPr>
          <p:cNvPr id="2" name="Slide Number Placeholder 1">
            <a:extLst>
              <a:ext uri="{FF2B5EF4-FFF2-40B4-BE49-F238E27FC236}">
                <a16:creationId xmlns:a16="http://schemas.microsoft.com/office/drawing/2014/main" id="{A14DFF71-AC1E-4F37-BA68-8C7D95CF85B4}"/>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54</a:t>
            </a:fld>
            <a:endParaRPr lang="en-US" sz="14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BA449FAC-E086-F9BC-1DB8-CFF847F6AD21}"/>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Kick-off</a:t>
            </a:r>
          </a:p>
        </p:txBody>
      </p:sp>
      <p:sp>
        <p:nvSpPr>
          <p:cNvPr id="6" name="Oval 37">
            <a:extLst>
              <a:ext uri="{FF2B5EF4-FFF2-40B4-BE49-F238E27FC236}">
                <a16:creationId xmlns:a16="http://schemas.microsoft.com/office/drawing/2014/main" id="{C61FF149-EF85-C6B4-87B9-D8F64BB135EE}"/>
              </a:ext>
            </a:extLst>
          </p:cNvPr>
          <p:cNvSpPr>
            <a:spLocks noChangeArrowheads="1"/>
          </p:cNvSpPr>
          <p:nvPr/>
        </p:nvSpPr>
        <p:spPr bwMode="auto">
          <a:xfrm>
            <a:off x="5859186" y="3587762"/>
            <a:ext cx="292686" cy="302139"/>
          </a:xfrm>
          <a:prstGeom prst="ellipse">
            <a:avLst/>
          </a:prstGeom>
          <a:solidFill>
            <a:schemeClr val="bg1"/>
          </a:solidFill>
          <a:ln w="12700" cap="sq">
            <a:solidFill>
              <a:srgbClr val="000000"/>
            </a:solidFill>
            <a:round/>
            <a:headEnd type="none" w="sm" len="sm"/>
            <a:tailEnd type="none" w="sm" len="sm"/>
          </a:ln>
        </p:spPr>
        <p:txBody>
          <a:bodyPr wrap="none" anchor="ctr"/>
          <a:lstStyle/>
          <a:p>
            <a:pPr algn="ctr"/>
            <a:r>
              <a:rPr lang="en-US" b="1" dirty="0">
                <a:solidFill>
                  <a:srgbClr val="00000C"/>
                </a:solidFill>
                <a:cs typeface="+mn-cs"/>
              </a:rPr>
              <a:t>D</a:t>
            </a:r>
          </a:p>
        </p:txBody>
      </p:sp>
      <p:sp>
        <p:nvSpPr>
          <p:cNvPr id="8" name="Oval 37">
            <a:extLst>
              <a:ext uri="{FF2B5EF4-FFF2-40B4-BE49-F238E27FC236}">
                <a16:creationId xmlns:a16="http://schemas.microsoft.com/office/drawing/2014/main" id="{294AE9BC-4357-E270-FDE1-878D73E07E9A}"/>
              </a:ext>
            </a:extLst>
          </p:cNvPr>
          <p:cNvSpPr>
            <a:spLocks noChangeArrowheads="1"/>
          </p:cNvSpPr>
          <p:nvPr/>
        </p:nvSpPr>
        <p:spPr bwMode="auto">
          <a:xfrm>
            <a:off x="6697007" y="3871764"/>
            <a:ext cx="292686" cy="302139"/>
          </a:xfrm>
          <a:prstGeom prst="ellipse">
            <a:avLst/>
          </a:prstGeom>
          <a:solidFill>
            <a:schemeClr val="bg1"/>
          </a:solidFill>
          <a:ln w="12700" cap="sq">
            <a:solidFill>
              <a:srgbClr val="000000"/>
            </a:solidFill>
            <a:round/>
            <a:headEnd type="none" w="sm" len="sm"/>
            <a:tailEnd type="none" w="sm" len="sm"/>
          </a:ln>
        </p:spPr>
        <p:txBody>
          <a:bodyPr wrap="none" anchor="ctr"/>
          <a:lstStyle/>
          <a:p>
            <a:pPr algn="ctr"/>
            <a:r>
              <a:rPr lang="en-US" b="1" dirty="0">
                <a:solidFill>
                  <a:srgbClr val="00000C"/>
                </a:solidFill>
                <a:cs typeface="+mn-cs"/>
              </a:rPr>
              <a:t>D</a:t>
            </a:r>
          </a:p>
        </p:txBody>
      </p:sp>
      <p:sp>
        <p:nvSpPr>
          <p:cNvPr id="13" name="Oval 37">
            <a:extLst>
              <a:ext uri="{FF2B5EF4-FFF2-40B4-BE49-F238E27FC236}">
                <a16:creationId xmlns:a16="http://schemas.microsoft.com/office/drawing/2014/main" id="{21B1BC31-F6DC-26D9-2BB9-7B2FA398682C}"/>
              </a:ext>
            </a:extLst>
          </p:cNvPr>
          <p:cNvSpPr>
            <a:spLocks noChangeArrowheads="1"/>
          </p:cNvSpPr>
          <p:nvPr/>
        </p:nvSpPr>
        <p:spPr bwMode="auto">
          <a:xfrm>
            <a:off x="6684257" y="2739944"/>
            <a:ext cx="292686" cy="302139"/>
          </a:xfrm>
          <a:prstGeom prst="ellipse">
            <a:avLst/>
          </a:prstGeom>
          <a:solidFill>
            <a:schemeClr val="bg1"/>
          </a:solidFill>
          <a:ln w="12700" cap="sq">
            <a:solidFill>
              <a:srgbClr val="000000"/>
            </a:solidFill>
            <a:round/>
            <a:headEnd type="none" w="sm" len="sm"/>
            <a:tailEnd type="none" w="sm" len="sm"/>
          </a:ln>
        </p:spPr>
        <p:txBody>
          <a:bodyPr wrap="none" anchor="ctr"/>
          <a:lstStyle/>
          <a:p>
            <a:pPr algn="ctr"/>
            <a:r>
              <a:rPr lang="en-US" b="1" dirty="0">
                <a:solidFill>
                  <a:srgbClr val="00000C"/>
                </a:solidFill>
                <a:cs typeface="+mn-cs"/>
              </a:rPr>
              <a:t>D</a:t>
            </a:r>
          </a:p>
        </p:txBody>
      </p:sp>
      <p:sp>
        <p:nvSpPr>
          <p:cNvPr id="16" name="Oval 37">
            <a:extLst>
              <a:ext uri="{FF2B5EF4-FFF2-40B4-BE49-F238E27FC236}">
                <a16:creationId xmlns:a16="http://schemas.microsoft.com/office/drawing/2014/main" id="{F22E5283-2FF0-34C9-D182-7E4CBCF66C82}"/>
              </a:ext>
            </a:extLst>
          </p:cNvPr>
          <p:cNvSpPr>
            <a:spLocks noChangeArrowheads="1"/>
          </p:cNvSpPr>
          <p:nvPr/>
        </p:nvSpPr>
        <p:spPr bwMode="auto">
          <a:xfrm>
            <a:off x="9216832" y="3883562"/>
            <a:ext cx="292686" cy="302139"/>
          </a:xfrm>
          <a:prstGeom prst="ellipse">
            <a:avLst/>
          </a:prstGeom>
          <a:solidFill>
            <a:schemeClr val="tx1"/>
          </a:solidFill>
          <a:ln w="12700" cap="sq">
            <a:solidFill>
              <a:srgbClr val="000000"/>
            </a:solidFill>
            <a:round/>
            <a:headEnd type="none" w="sm" len="sm"/>
            <a:tailEnd type="none" w="sm" len="sm"/>
          </a:ln>
        </p:spPr>
        <p:txBody>
          <a:bodyPr wrap="none" anchor="ctr"/>
          <a:lstStyle/>
          <a:p>
            <a:pPr algn="ctr"/>
            <a:r>
              <a:rPr lang="en-US" b="1" dirty="0">
                <a:solidFill>
                  <a:schemeClr val="bg1"/>
                </a:solidFill>
                <a:cs typeface="+mn-cs"/>
              </a:rPr>
              <a:t>A</a:t>
            </a:r>
          </a:p>
        </p:txBody>
      </p:sp>
      <p:sp>
        <p:nvSpPr>
          <p:cNvPr id="17" name="Oval 37">
            <a:extLst>
              <a:ext uri="{FF2B5EF4-FFF2-40B4-BE49-F238E27FC236}">
                <a16:creationId xmlns:a16="http://schemas.microsoft.com/office/drawing/2014/main" id="{68FE4144-1FB0-C355-7B3D-A93B30C1A85E}"/>
              </a:ext>
            </a:extLst>
          </p:cNvPr>
          <p:cNvSpPr>
            <a:spLocks noChangeArrowheads="1"/>
          </p:cNvSpPr>
          <p:nvPr/>
        </p:nvSpPr>
        <p:spPr bwMode="auto">
          <a:xfrm>
            <a:off x="9070489" y="2544147"/>
            <a:ext cx="292686" cy="302139"/>
          </a:xfrm>
          <a:prstGeom prst="ellipse">
            <a:avLst/>
          </a:prstGeom>
          <a:solidFill>
            <a:schemeClr val="tx1"/>
          </a:solidFill>
          <a:ln w="12700" cap="sq">
            <a:solidFill>
              <a:srgbClr val="000000"/>
            </a:solidFill>
            <a:round/>
            <a:headEnd type="none" w="sm" len="sm"/>
            <a:tailEnd type="none" w="sm" len="sm"/>
          </a:ln>
        </p:spPr>
        <p:txBody>
          <a:bodyPr wrap="none" anchor="ctr"/>
          <a:lstStyle/>
          <a:p>
            <a:pPr algn="ctr"/>
            <a:r>
              <a:rPr lang="en-US" b="1" dirty="0">
                <a:solidFill>
                  <a:schemeClr val="bg1"/>
                </a:solidFill>
                <a:cs typeface="+mn-cs"/>
              </a:rPr>
              <a:t>A</a:t>
            </a:r>
          </a:p>
        </p:txBody>
      </p:sp>
      <p:sp>
        <p:nvSpPr>
          <p:cNvPr id="18" name="Oval 37">
            <a:extLst>
              <a:ext uri="{FF2B5EF4-FFF2-40B4-BE49-F238E27FC236}">
                <a16:creationId xmlns:a16="http://schemas.microsoft.com/office/drawing/2014/main" id="{F63D2DCE-DD04-86FC-4FA4-02FB2D1F553C}"/>
              </a:ext>
            </a:extLst>
          </p:cNvPr>
          <p:cNvSpPr>
            <a:spLocks noChangeArrowheads="1"/>
          </p:cNvSpPr>
          <p:nvPr/>
        </p:nvSpPr>
        <p:spPr bwMode="auto">
          <a:xfrm>
            <a:off x="8153651" y="3713591"/>
            <a:ext cx="292686" cy="302139"/>
          </a:xfrm>
          <a:prstGeom prst="ellipse">
            <a:avLst/>
          </a:prstGeom>
          <a:solidFill>
            <a:schemeClr val="tx1"/>
          </a:solidFill>
          <a:ln w="12700" cap="sq">
            <a:solidFill>
              <a:srgbClr val="000000"/>
            </a:solidFill>
            <a:round/>
            <a:headEnd type="none" w="sm" len="sm"/>
            <a:tailEnd type="none" w="sm" len="sm"/>
          </a:ln>
        </p:spPr>
        <p:txBody>
          <a:bodyPr wrap="none" anchor="ctr"/>
          <a:lstStyle/>
          <a:p>
            <a:pPr algn="ctr"/>
            <a:r>
              <a:rPr lang="en-US" b="1" dirty="0">
                <a:solidFill>
                  <a:schemeClr val="bg1"/>
                </a:solidFill>
                <a:cs typeface="+mn-cs"/>
              </a:rPr>
              <a:t>A</a:t>
            </a:r>
          </a:p>
        </p:txBody>
      </p:sp>
      <p:sp>
        <p:nvSpPr>
          <p:cNvPr id="19" name="Oval 37">
            <a:extLst>
              <a:ext uri="{FF2B5EF4-FFF2-40B4-BE49-F238E27FC236}">
                <a16:creationId xmlns:a16="http://schemas.microsoft.com/office/drawing/2014/main" id="{9F5B24B4-4F14-99ED-AD95-08EF80F02F52}"/>
              </a:ext>
            </a:extLst>
          </p:cNvPr>
          <p:cNvSpPr>
            <a:spLocks noChangeArrowheads="1"/>
          </p:cNvSpPr>
          <p:nvPr/>
        </p:nvSpPr>
        <p:spPr bwMode="auto">
          <a:xfrm>
            <a:off x="7584739" y="3240800"/>
            <a:ext cx="292686" cy="302139"/>
          </a:xfrm>
          <a:prstGeom prst="ellipse">
            <a:avLst/>
          </a:prstGeom>
          <a:solidFill>
            <a:schemeClr val="tx1"/>
          </a:solidFill>
          <a:ln w="12700" cap="sq">
            <a:solidFill>
              <a:srgbClr val="000000"/>
            </a:solidFill>
            <a:round/>
            <a:headEnd type="none" w="sm" len="sm"/>
            <a:tailEnd type="none" w="sm" len="sm"/>
          </a:ln>
        </p:spPr>
        <p:txBody>
          <a:bodyPr wrap="none" anchor="ctr"/>
          <a:lstStyle/>
          <a:p>
            <a:pPr algn="ctr"/>
            <a:r>
              <a:rPr lang="en-US" b="1" dirty="0">
                <a:solidFill>
                  <a:schemeClr val="bg1"/>
                </a:solidFill>
                <a:cs typeface="+mn-cs"/>
              </a:rPr>
              <a:t>A</a:t>
            </a:r>
          </a:p>
        </p:txBody>
      </p:sp>
    </p:spTree>
    <p:extLst>
      <p:ext uri="{BB962C8B-B14F-4D97-AF65-F5344CB8AC3E}">
        <p14:creationId xmlns:p14="http://schemas.microsoft.com/office/powerpoint/2010/main" val="31783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Box 6"/>
          <p:cNvSpPr txBox="1">
            <a:spLocks noChangeArrowheads="1"/>
          </p:cNvSpPr>
          <p:nvPr/>
        </p:nvSpPr>
        <p:spPr bwMode="auto">
          <a:xfrm>
            <a:off x="1981200" y="2362201"/>
            <a:ext cx="4267200" cy="646113"/>
          </a:xfrm>
          <a:prstGeom prst="rect">
            <a:avLst/>
          </a:prstGeom>
          <a:noFill/>
          <a:ln w="9525">
            <a:noFill/>
            <a:miter lim="800000"/>
            <a:headEnd/>
            <a:tailEnd/>
          </a:ln>
        </p:spPr>
        <p:txBody>
          <a:bodyPr>
            <a:spAutoFit/>
          </a:bodyPr>
          <a:lstStyle/>
          <a:p>
            <a:endParaRPr lang="en-US" sz="3600">
              <a:solidFill>
                <a:srgbClr val="000000"/>
              </a:solidFill>
              <a:latin typeface="Calibri" pitchFamily="34" charset="0"/>
            </a:endParaRPr>
          </a:p>
        </p:txBody>
      </p:sp>
      <p:sp>
        <p:nvSpPr>
          <p:cNvPr id="11" name="Subtitle 2"/>
          <p:cNvSpPr txBox="1">
            <a:spLocks/>
          </p:cNvSpPr>
          <p:nvPr/>
        </p:nvSpPr>
        <p:spPr>
          <a:xfrm>
            <a:off x="1330037" y="1388472"/>
            <a:ext cx="10081419" cy="3732168"/>
          </a:xfrm>
          <a:prstGeom prst="rect">
            <a:avLst/>
          </a:prstGeom>
        </p:spPr>
        <p:txBody>
          <a:bodyPr/>
          <a:lstStyle/>
          <a:p>
            <a:pPr marL="457200" indent="-4572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Ball stationary on center mark</a:t>
            </a:r>
          </a:p>
          <a:p>
            <a:pPr marL="457200" indent="-4572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Referee blows whistle to start play</a:t>
            </a:r>
          </a:p>
          <a:p>
            <a:pPr marL="457200" indent="-4572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Ball in play when kicked and clearly moves</a:t>
            </a:r>
          </a:p>
          <a:p>
            <a:pPr marL="457200" indent="-4572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A goal can be scored directly against opponents</a:t>
            </a:r>
          </a:p>
          <a:p>
            <a:pPr marL="457200" indent="-457200" eaLnBrk="0" hangingPunct="0">
              <a:spcBef>
                <a:spcPts val="0"/>
              </a:spcBef>
              <a:buFont typeface="Arial" panose="020B0604020202020204" pitchFamily="34" charset="0"/>
              <a:buChar char="•"/>
              <a:defRPr/>
            </a:pPr>
            <a:r>
              <a:rPr lang="en-US" sz="3600" kern="0" dirty="0">
                <a:solidFill>
                  <a:srgbClr val="000000"/>
                </a:solidFill>
                <a:latin typeface="Calibri" pitchFamily="34" charset="0"/>
              </a:rPr>
              <a:t>Kicker cannot play ball second time until ball touched by another player</a:t>
            </a:r>
          </a:p>
          <a:p>
            <a:pPr eaLnBrk="0" hangingPunct="0">
              <a:spcBef>
                <a:spcPts val="0"/>
              </a:spcBef>
              <a:defRPr/>
            </a:pPr>
            <a:endParaRPr lang="en-US" sz="3600" kern="0" dirty="0">
              <a:solidFill>
                <a:srgbClr val="000000"/>
              </a:solidFill>
              <a:latin typeface="Calibri" pitchFamily="34" charset="0"/>
            </a:endParaRPr>
          </a:p>
        </p:txBody>
      </p:sp>
      <p:sp>
        <p:nvSpPr>
          <p:cNvPr id="2" name="Slide Number Placeholder 1">
            <a:extLst>
              <a:ext uri="{FF2B5EF4-FFF2-40B4-BE49-F238E27FC236}">
                <a16:creationId xmlns:a16="http://schemas.microsoft.com/office/drawing/2014/main" id="{BEE3AD94-A1D4-4C67-898B-3378A18DC6E7}"/>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55</a:t>
            </a:fld>
            <a:endParaRPr lang="en-US" dirty="0">
              <a:solidFill>
                <a:srgbClr val="000000"/>
              </a:solidFill>
            </a:endParaRPr>
          </a:p>
        </p:txBody>
      </p:sp>
      <p:sp>
        <p:nvSpPr>
          <p:cNvPr id="3" name="TextBox 2">
            <a:extLst>
              <a:ext uri="{FF2B5EF4-FFF2-40B4-BE49-F238E27FC236}">
                <a16:creationId xmlns:a16="http://schemas.microsoft.com/office/drawing/2014/main" id="{E1DEB7E0-F56A-7DB9-2FD7-331D1BD76ACE}"/>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Kick-off</a:t>
            </a:r>
          </a:p>
        </p:txBody>
      </p:sp>
    </p:spTree>
    <p:extLst>
      <p:ext uri="{BB962C8B-B14F-4D97-AF65-F5344CB8AC3E}">
        <p14:creationId xmlns:p14="http://schemas.microsoft.com/office/powerpoint/2010/main" val="6331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Box 8"/>
          <p:cNvSpPr txBox="1">
            <a:spLocks noChangeArrowheads="1"/>
          </p:cNvSpPr>
          <p:nvPr/>
        </p:nvSpPr>
        <p:spPr bwMode="auto">
          <a:xfrm>
            <a:off x="0" y="1760375"/>
            <a:ext cx="12192000" cy="1027974"/>
          </a:xfrm>
          <a:prstGeom prst="rect">
            <a:avLst/>
          </a:prstGeom>
          <a:noFill/>
          <a:ln w="9525">
            <a:noFill/>
            <a:miter lim="800000"/>
            <a:headEnd/>
            <a:tailEnd/>
          </a:ln>
        </p:spPr>
        <p:txBody>
          <a:bodyPr wrap="square">
            <a:spAutoFit/>
          </a:bodyPr>
          <a:lstStyle/>
          <a:p>
            <a:pPr lvl="1">
              <a:lnSpc>
                <a:spcPct val="90000"/>
              </a:lnSpc>
              <a:defRPr/>
            </a:pPr>
            <a:endParaRPr lang="en-US" sz="2800" b="1" i="1" dirty="0">
              <a:solidFill>
                <a:srgbClr val="000000"/>
              </a:solidFill>
              <a:latin typeface="Calibri" pitchFamily="34" charset="0"/>
            </a:endParaRPr>
          </a:p>
          <a:p>
            <a:pPr lvl="1">
              <a:lnSpc>
                <a:spcPct val="90000"/>
              </a:lnSpc>
              <a:defRPr/>
            </a:pPr>
            <a:endParaRPr lang="en-US" sz="2400" b="1" dirty="0">
              <a:solidFill>
                <a:srgbClr val="000000"/>
              </a:solidFill>
              <a:latin typeface="Calibri" pitchFamily="34" charset="0"/>
            </a:endParaRPr>
          </a:p>
          <a:p>
            <a:pPr algn="ctr">
              <a:defRPr/>
            </a:pPr>
            <a:endParaRPr lang="en-US" sz="1400" b="1" dirty="0">
              <a:solidFill>
                <a:srgbClr val="000000"/>
              </a:solidFill>
              <a:latin typeface="Calibri" pitchFamily="34" charset="0"/>
            </a:endParaRPr>
          </a:p>
        </p:txBody>
      </p:sp>
      <p:sp>
        <p:nvSpPr>
          <p:cNvPr id="2" name="Slide Number Placeholder 1">
            <a:extLst>
              <a:ext uri="{FF2B5EF4-FFF2-40B4-BE49-F238E27FC236}">
                <a16:creationId xmlns:a16="http://schemas.microsoft.com/office/drawing/2014/main" id="{B349BB38-0A42-4E5A-B4DF-3CF5ED270C55}"/>
              </a:ext>
            </a:extLst>
          </p:cNvPr>
          <p:cNvSpPr>
            <a:spLocks noGrp="1"/>
          </p:cNvSpPr>
          <p:nvPr>
            <p:ph type="sldNum" sz="quarter" idx="10"/>
          </p:nvPr>
        </p:nvSpPr>
        <p:spPr/>
        <p:txBody>
          <a:bodyPr/>
          <a:lstStyle/>
          <a:p>
            <a:pPr>
              <a:defRPr/>
            </a:pPr>
            <a:fld id="{8959E489-6F60-4C03-BD59-4B4861D05D4F}" type="slidenum">
              <a:rPr lang="en-US" smtClean="0"/>
              <a:pPr>
                <a:defRPr/>
              </a:pPr>
              <a:t>56</a:t>
            </a:fld>
            <a:endParaRPr lang="en-US"/>
          </a:p>
        </p:txBody>
      </p:sp>
      <p:sp>
        <p:nvSpPr>
          <p:cNvPr id="4" name="TextBox 3">
            <a:extLst>
              <a:ext uri="{FF2B5EF4-FFF2-40B4-BE49-F238E27FC236}">
                <a16:creationId xmlns:a16="http://schemas.microsoft.com/office/drawing/2014/main" id="{21A63A82-61BA-43D9-A26C-240D3B887EA7}"/>
              </a:ext>
            </a:extLst>
          </p:cNvPr>
          <p:cNvSpPr txBox="1"/>
          <p:nvPr/>
        </p:nvSpPr>
        <p:spPr>
          <a:xfrm>
            <a:off x="631115" y="1013195"/>
            <a:ext cx="10929770" cy="4505849"/>
          </a:xfrm>
          <a:prstGeom prst="rect">
            <a:avLst/>
          </a:prstGeom>
          <a:noFill/>
        </p:spPr>
        <p:txBody>
          <a:bodyPr wrap="square" rtlCol="0">
            <a:spAutoFit/>
          </a:bodyPr>
          <a:lstStyle/>
          <a:p>
            <a:pPr lvl="1">
              <a:lnSpc>
                <a:spcPct val="90000"/>
              </a:lnSpc>
              <a:defRPr/>
            </a:pPr>
            <a:r>
              <a:rPr lang="en-US" sz="3200" dirty="0">
                <a:solidFill>
                  <a:prstClr val="black"/>
                </a:solidFill>
                <a:latin typeface="Calibri" pitchFamily="34" charset="0"/>
              </a:rPr>
              <a:t>Time officially starts when ball has been put into play.</a:t>
            </a:r>
          </a:p>
          <a:p>
            <a:pPr lvl="1">
              <a:lnSpc>
                <a:spcPct val="90000"/>
              </a:lnSpc>
              <a:defRPr/>
            </a:pPr>
            <a:endParaRPr lang="en-US" sz="2800" dirty="0">
              <a:solidFill>
                <a:prstClr val="black"/>
              </a:solidFill>
              <a:latin typeface="Calibri" pitchFamily="34" charset="0"/>
            </a:endParaRPr>
          </a:p>
          <a:p>
            <a:pPr lvl="1">
              <a:lnSpc>
                <a:spcPct val="90000"/>
              </a:lnSpc>
              <a:defRPr/>
            </a:pPr>
            <a:r>
              <a:rPr lang="en-US" sz="3200" dirty="0">
                <a:solidFill>
                  <a:srgbClr val="000000"/>
                </a:solidFill>
                <a:latin typeface="Calibri" pitchFamily="34" charset="0"/>
              </a:rPr>
              <a:t>Match divided into two equal halves:</a:t>
            </a:r>
          </a:p>
          <a:p>
            <a:pPr marL="1371600" lvl="2" indent="-457200">
              <a:lnSpc>
                <a:spcPct val="90000"/>
              </a:lnSpc>
              <a:buFont typeface="Arial" panose="020B0604020202020204" pitchFamily="34" charset="0"/>
              <a:buChar char="•"/>
              <a:defRPr/>
            </a:pPr>
            <a:r>
              <a:rPr lang="en-US" sz="3200" b="1" dirty="0">
                <a:solidFill>
                  <a:srgbClr val="0000FF"/>
                </a:solidFill>
                <a:latin typeface="Calibri" pitchFamily="34" charset="0"/>
              </a:rPr>
              <a:t>6U</a:t>
            </a:r>
            <a:r>
              <a:rPr lang="en-US" sz="3200" dirty="0">
                <a:solidFill>
                  <a:srgbClr val="0000FF"/>
                </a:solidFill>
                <a:latin typeface="Calibri" pitchFamily="34" charset="0"/>
              </a:rPr>
              <a:t> </a:t>
            </a:r>
            <a:r>
              <a:rPr lang="en-US" sz="3200" dirty="0">
                <a:latin typeface="Calibri" pitchFamily="34" charset="0"/>
              </a:rPr>
              <a:t>— 10 minutes each (20 minutes total)</a:t>
            </a:r>
          </a:p>
          <a:p>
            <a:pPr marL="1371600" lvl="2" indent="-457200">
              <a:lnSpc>
                <a:spcPct val="90000"/>
              </a:lnSpc>
              <a:buFont typeface="Arial" panose="020B0604020202020204" pitchFamily="34" charset="0"/>
              <a:buChar char="•"/>
              <a:defRPr/>
            </a:pPr>
            <a:r>
              <a:rPr lang="en-US" sz="3200" b="1" dirty="0">
                <a:solidFill>
                  <a:srgbClr val="0000FF"/>
                </a:solidFill>
                <a:latin typeface="Calibri" pitchFamily="34" charset="0"/>
              </a:rPr>
              <a:t>7U</a:t>
            </a:r>
            <a:r>
              <a:rPr lang="en-US" sz="3200" dirty="0">
                <a:solidFill>
                  <a:srgbClr val="0000FF"/>
                </a:solidFill>
                <a:latin typeface="Calibri" pitchFamily="34" charset="0"/>
              </a:rPr>
              <a:t> </a:t>
            </a:r>
            <a:r>
              <a:rPr lang="en-US" sz="3200" dirty="0">
                <a:latin typeface="Calibri" pitchFamily="34" charset="0"/>
              </a:rPr>
              <a:t>— 20 minutes each (40 minutes total)</a:t>
            </a:r>
          </a:p>
          <a:p>
            <a:pPr marL="1371600" lvl="2" indent="-457200">
              <a:lnSpc>
                <a:spcPct val="90000"/>
              </a:lnSpc>
              <a:buFont typeface="Arial" panose="020B0604020202020204" pitchFamily="34" charset="0"/>
              <a:buChar char="•"/>
              <a:defRPr/>
            </a:pPr>
            <a:r>
              <a:rPr lang="en-US" sz="3200" b="1" dirty="0">
                <a:solidFill>
                  <a:srgbClr val="0000FF"/>
                </a:solidFill>
                <a:latin typeface="Calibri" pitchFamily="34" charset="0"/>
              </a:rPr>
              <a:t>8U</a:t>
            </a:r>
            <a:r>
              <a:rPr lang="en-US" sz="3200" dirty="0">
                <a:solidFill>
                  <a:srgbClr val="0000FF"/>
                </a:solidFill>
                <a:latin typeface="Calibri" pitchFamily="34" charset="0"/>
              </a:rPr>
              <a:t> </a:t>
            </a:r>
            <a:r>
              <a:rPr lang="en-US" sz="3200" dirty="0">
                <a:latin typeface="Calibri" pitchFamily="34" charset="0"/>
              </a:rPr>
              <a:t>— 20 minutes each (40 minutes total)</a:t>
            </a:r>
          </a:p>
          <a:p>
            <a:pPr lvl="1">
              <a:lnSpc>
                <a:spcPct val="90000"/>
              </a:lnSpc>
              <a:defRPr/>
            </a:pPr>
            <a:endParaRPr lang="en-US" sz="2400" b="1" dirty="0">
              <a:solidFill>
                <a:srgbClr val="000000"/>
              </a:solidFill>
              <a:latin typeface="Calibri" pitchFamily="34" charset="0"/>
            </a:endParaRPr>
          </a:p>
          <a:p>
            <a:pPr lvl="1">
              <a:lnSpc>
                <a:spcPct val="90000"/>
              </a:lnSpc>
              <a:defRPr/>
            </a:pPr>
            <a:r>
              <a:rPr lang="en-US" sz="3200" dirty="0">
                <a:solidFill>
                  <a:srgbClr val="000000"/>
                </a:solidFill>
                <a:latin typeface="Calibri" pitchFamily="34" charset="0"/>
              </a:rPr>
              <a:t>Clock runs continuously through each half. </a:t>
            </a:r>
            <a:endParaRPr lang="en-US" altLang="en-US" sz="3200" dirty="0">
              <a:latin typeface="Calibri" panose="020F0502020204030204" pitchFamily="34" charset="0"/>
              <a:cs typeface="Calibri" panose="020F0502020204030204" pitchFamily="34" charset="0"/>
            </a:endParaRPr>
          </a:p>
          <a:p>
            <a:pPr lvl="1">
              <a:spcBef>
                <a:spcPts val="1200"/>
              </a:spcBef>
              <a:defRPr/>
            </a:pPr>
            <a:r>
              <a:rPr lang="en-US" altLang="en-US" sz="3200" dirty="0">
                <a:latin typeface="Calibri" panose="020F0502020204030204" pitchFamily="34" charset="0"/>
                <a:cs typeface="Calibri" panose="020F0502020204030204" pitchFamily="34" charset="0"/>
              </a:rPr>
              <a:t>Half-time: 5–10 minutes</a:t>
            </a:r>
          </a:p>
          <a:p>
            <a:pPr lvl="1" algn="ctr">
              <a:lnSpc>
                <a:spcPct val="90000"/>
              </a:lnSpc>
              <a:defRPr/>
            </a:pPr>
            <a:endParaRPr lang="en-US" sz="2800" dirty="0">
              <a:solidFill>
                <a:prstClr val="black"/>
              </a:solidFill>
              <a:latin typeface="Calibri" pitchFamily="34" charset="0"/>
            </a:endParaRPr>
          </a:p>
        </p:txBody>
      </p:sp>
      <p:sp>
        <p:nvSpPr>
          <p:cNvPr id="5" name="TextBox 4">
            <a:extLst>
              <a:ext uri="{FF2B5EF4-FFF2-40B4-BE49-F238E27FC236}">
                <a16:creationId xmlns:a16="http://schemas.microsoft.com/office/drawing/2014/main" id="{43CC20D7-3295-827D-A6BA-A2EA6EEAAD9C}"/>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Keeping time</a:t>
            </a:r>
          </a:p>
        </p:txBody>
      </p:sp>
    </p:spTree>
    <p:extLst>
      <p:ext uri="{BB962C8B-B14F-4D97-AF65-F5344CB8AC3E}">
        <p14:creationId xmlns:p14="http://schemas.microsoft.com/office/powerpoint/2010/main" val="33244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1143000"/>
            <a:ext cx="9144000" cy="53340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607FE7CC-0A15-47D0-A214-F6E698BBE5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ubtitle 2">
            <a:extLst>
              <a:ext uri="{FF2B5EF4-FFF2-40B4-BE49-F238E27FC236}">
                <a16:creationId xmlns:a16="http://schemas.microsoft.com/office/drawing/2014/main" id="{4FF1B6AF-FB0B-DB49-BC35-B1CACDF03653}"/>
              </a:ext>
            </a:extLst>
          </p:cNvPr>
          <p:cNvSpPr txBox="1">
            <a:spLocks/>
          </p:cNvSpPr>
          <p:nvPr/>
        </p:nvSpPr>
        <p:spPr>
          <a:xfrm>
            <a:off x="1905000" y="2309896"/>
            <a:ext cx="8382000" cy="4014537"/>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397890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19702-F3EF-4D9D-ACD9-1BB8A8C3CC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Subtitle 2">
            <a:extLst>
              <a:ext uri="{FF2B5EF4-FFF2-40B4-BE49-F238E27FC236}">
                <a16:creationId xmlns:a16="http://schemas.microsoft.com/office/drawing/2014/main" id="{5C8DF449-DBD9-5CAB-40C1-3F4ED09C912C}"/>
              </a:ext>
            </a:extLst>
          </p:cNvPr>
          <p:cNvSpPr txBox="1">
            <a:spLocks/>
          </p:cNvSpPr>
          <p:nvPr/>
        </p:nvSpPr>
        <p:spPr>
          <a:xfrm>
            <a:off x="1828800" y="990600"/>
            <a:ext cx="8458200" cy="4343400"/>
          </a:xfrm>
          <a:prstGeom prst="rect">
            <a:avLst/>
          </a:prstGeom>
        </p:spPr>
        <p:txBody>
          <a:bodyPr>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True or False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    </a:t>
            </a: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It is not necessary to check the field prior to the start of the match if it is the last game of the day.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1588" algn="ctr" defTabSz="914400" rtl="0" eaLnBrk="0" fontAlgn="base" latinLnBrk="0" hangingPunct="0">
              <a:lnSpc>
                <a:spcPct val="100000"/>
              </a:lnSpc>
              <a:spcBef>
                <a:spcPct val="20000"/>
              </a:spcBef>
              <a:spcAft>
                <a:spcPct val="0"/>
              </a:spcAft>
              <a:buClrTx/>
              <a:buSzTx/>
              <a:buFontTx/>
              <a:buNone/>
              <a:tabLst/>
              <a:defRPr/>
            </a:pPr>
            <a:r>
              <a:rPr kumimoji="0" lang="en-US" sz="58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False</a:t>
            </a:r>
          </a:p>
        </p:txBody>
      </p:sp>
    </p:spTree>
    <p:extLst>
      <p:ext uri="{BB962C8B-B14F-4D97-AF65-F5344CB8AC3E}">
        <p14:creationId xmlns:p14="http://schemas.microsoft.com/office/powerpoint/2010/main" val="33509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28800" y="685800"/>
            <a:ext cx="8534400" cy="5181600"/>
          </a:xfrm>
          <a:prstGeom prst="rect">
            <a:avLst/>
          </a:prstGeom>
        </p:spPr>
        <p:txBody>
          <a:bodyPr>
            <a:normAutofit lnSpcReduction="10000"/>
          </a:bodyPr>
          <a:lstStyle/>
          <a:p>
            <a:pPr marL="342900" marR="0" lvl="0" indent="-342900" algn="ctr" defTabSz="914400" rtl="0" eaLnBrk="1" fontAlgn="base" latinLnBrk="0" hangingPunct="1">
              <a:lnSpc>
                <a:spcPct val="100000"/>
              </a:lnSpc>
              <a:spcBef>
                <a:spcPts val="0"/>
              </a:spcBef>
              <a:spcAft>
                <a:spcPct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anose="020F0502020204030204"/>
                <a:ea typeface="+mn-ea"/>
                <a:cs typeface="Arial" pitchFamily="34" charset="0"/>
              </a:rPr>
              <a:t>During the field inspection, the Referee notices that a goal is being held in place by two bricks placed on the back of the structure. What should the Referee do?</a:t>
            </a:r>
          </a:p>
          <a:p>
            <a:pPr marL="342900" marR="0" lvl="0" indent="-342900" algn="ctr" defTabSz="914400" rtl="0" eaLnBrk="1" fontAlgn="base" latinLnBrk="0" hangingPunct="1">
              <a:lnSpc>
                <a:spcPct val="100000"/>
              </a:lnSpc>
              <a:spcBef>
                <a:spcPts val="0"/>
              </a:spcBef>
              <a:spcAft>
                <a:spcPct val="0"/>
              </a:spcAft>
              <a:buClrTx/>
              <a:buSzTx/>
              <a:buFontTx/>
              <a:buNone/>
              <a:tabLst/>
              <a:defRPr/>
            </a:pPr>
            <a:endParaRPr kumimoji="0" lang="en-US" sz="3600" b="1" i="0" u="none" strike="noStrike" kern="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7938"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Arial" pitchFamily="34" charset="0"/>
              </a:rPr>
              <a:t>Bricks resting on the goal structure are not sufficient to anchor it securely. The Referee should inform the coaches that the goals need to be securely anchored before the match can start.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Slide Number Placeholder 4">
            <a:extLst>
              <a:ext uri="{FF2B5EF4-FFF2-40B4-BE49-F238E27FC236}">
                <a16:creationId xmlns:a16="http://schemas.microsoft.com/office/drawing/2014/main" id="{80C244D6-2D89-4A1B-B933-6025EE91609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94715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6</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127707"/>
            <a:ext cx="10972800" cy="3657600"/>
          </a:xfrm>
          <a:prstGeom prst="rect">
            <a:avLst/>
          </a:prstGeom>
          <a:solidFill>
            <a:srgbClr val="0000FF"/>
          </a:solidFill>
          <a:ln w="9525">
            <a:noFill/>
            <a:miter lim="800000"/>
            <a:headEnd/>
            <a:tailEnd/>
          </a:ln>
        </p:spPr>
        <p:txBody>
          <a:bodyPr wrap="square" anchor="ctr">
            <a:spAutoFit/>
          </a:bodyPr>
          <a:lstStyle/>
          <a:p>
            <a:pPr algn="ctr">
              <a:defRPr/>
            </a:pPr>
            <a:r>
              <a:rPr lang="en-US" sz="6000" b="1" dirty="0">
                <a:solidFill>
                  <a:schemeClr val="bg1"/>
                </a:solidFill>
                <a:latin typeface="Calibri" pitchFamily="34" charset="0"/>
              </a:rPr>
              <a:t>Introduction to soccer and AYSO</a:t>
            </a:r>
          </a:p>
        </p:txBody>
      </p:sp>
    </p:spTree>
    <p:extLst>
      <p:ext uri="{BB962C8B-B14F-4D97-AF65-F5344CB8AC3E}">
        <p14:creationId xmlns:p14="http://schemas.microsoft.com/office/powerpoint/2010/main" val="351966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2"/>
          <p:cNvSpPr txBox="1">
            <a:spLocks/>
          </p:cNvSpPr>
          <p:nvPr/>
        </p:nvSpPr>
        <p:spPr>
          <a:xfrm>
            <a:off x="1828800" y="609600"/>
            <a:ext cx="8382000" cy="5715000"/>
          </a:xfrm>
          <a:prstGeom prst="rect">
            <a:avLst/>
          </a:prstGeom>
        </p:spPr>
        <p:txBody>
          <a:bodyPr>
            <a:normAutofit lnSpcReduction="10000"/>
          </a:bodyPr>
          <a:lstStyle/>
          <a:p>
            <a:pPr marR="0" lvl="0" defTabSz="914400" rtl="0" eaLnBrk="1" fontAlgn="base" latinLnBrk="0" hangingPunct="1">
              <a:lnSpc>
                <a:spcPct val="100000"/>
              </a:lnSpc>
              <a:spcBef>
                <a:spcPts val="0"/>
              </a:spcBef>
              <a:spcAft>
                <a:spcPct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panose="020F0502020204030204"/>
                <a:ea typeface="+mn-ea"/>
                <a:cs typeface="Arial" pitchFamily="34" charset="0"/>
              </a:rPr>
              <a:t>During the safety inspection of the players, the Referee notices that a player is wearing earrings. The player explains that their ears were pierced the previous day and if the earrings are removed the holes will close.  </a:t>
            </a:r>
          </a:p>
          <a:p>
            <a:pPr marL="342900" marR="0" lvl="0" indent="-342900" algn="ctr" defTabSz="914400" rtl="0" eaLnBrk="1" fontAlgn="base" latinLnBrk="0" hangingPunct="1">
              <a:lnSpc>
                <a:spcPct val="110000"/>
              </a:lnSpc>
              <a:spcBef>
                <a:spcPts val="1200"/>
              </a:spcBef>
              <a:spcAft>
                <a:spcPct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panose="020F0502020204030204"/>
                <a:ea typeface="+mn-ea"/>
                <a:cs typeface="Arial" pitchFamily="34" charset="0"/>
              </a:rPr>
              <a:t>What should the Referee do?</a:t>
            </a:r>
          </a:p>
          <a:p>
            <a:pPr marL="342900" marR="0" lvl="0" indent="-342900" algn="ctr" defTabSz="914400" rtl="0" eaLnBrk="1" fontAlgn="base" latinLnBrk="0" hangingPunct="1">
              <a:lnSpc>
                <a:spcPct val="100000"/>
              </a:lnSpc>
              <a:spcBef>
                <a:spcPts val="0"/>
              </a:spcBef>
              <a:spcAft>
                <a:spcPct val="0"/>
              </a:spcAft>
              <a:buClrTx/>
              <a:buSzTx/>
              <a:buFontTx/>
              <a:buNone/>
              <a:tabLst/>
              <a:defRPr/>
            </a:pPr>
            <a:endParaRPr kumimoji="0" lang="en-US" sz="3500" b="1" i="0" u="none" strike="noStrike" kern="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7938" defTabSz="914400" rtl="0" eaLnBrk="1" fontAlgn="base" latinLnBrk="0" hangingPunct="1">
              <a:lnSpc>
                <a:spcPct val="100000"/>
              </a:lnSpc>
              <a:spcBef>
                <a:spcPct val="20000"/>
              </a:spcBef>
              <a:spcAft>
                <a:spcPct val="0"/>
              </a:spcAft>
              <a:buClrTx/>
              <a:buSzTx/>
              <a:buFontTx/>
              <a:buNone/>
              <a:tabLst/>
              <a:defRPr/>
            </a:pPr>
            <a:r>
              <a:rPr kumimoji="0" lang="en-US" sz="3500" b="1" i="0" u="none" strike="noStrike" kern="0" cap="none" spc="0" normalizeH="0" baseline="0" noProof="0" dirty="0">
                <a:ln>
                  <a:noFill/>
                </a:ln>
                <a:solidFill>
                  <a:prstClr val="white"/>
                </a:solidFill>
                <a:effectLst/>
                <a:uLnTx/>
                <a:uFillTx/>
                <a:latin typeface="Calibri" panose="020F0502020204030204"/>
                <a:ea typeface="+mn-ea"/>
                <a:cs typeface="Arial" pitchFamily="34" charset="0"/>
              </a:rPr>
              <a:t>The Referee should explain to the player that earrings are not permitted; if they wish to play, the earrings must be removed.  The Referee may choose to involve the coach.</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 name="Slide Number Placeholder 2">
            <a:extLst>
              <a:ext uri="{FF2B5EF4-FFF2-40B4-BE49-F238E27FC236}">
                <a16:creationId xmlns:a16="http://schemas.microsoft.com/office/drawing/2014/main" id="{2CC19702-F3EF-4D9D-ACD9-1BB8A8C3CC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62595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animEffect transition="in" filter="dissolve">
                                      <p:cBhvr>
                                        <p:cTn id="7" dur="500"/>
                                        <p:tgtEl>
                                          <p:spTgt spid="4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
                                            <p:txEl>
                                              <p:pRg st="3" end="3"/>
                                            </p:txEl>
                                          </p:spTgt>
                                        </p:tgtEl>
                                        <p:attrNameLst>
                                          <p:attrName>style.visibility</p:attrName>
                                        </p:attrNameLst>
                                      </p:cBhvr>
                                      <p:to>
                                        <p:strVal val="visible"/>
                                      </p:to>
                                    </p:set>
                                    <p:animEffect transition="in" filter="dissolve">
                                      <p:cBhvr>
                                        <p:cTn id="12" dur="500"/>
                                        <p:tgtEl>
                                          <p:spTgt spid="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81F3E-3525-46A8-88D4-26C91C697B5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ubtitle 2">
            <a:extLst>
              <a:ext uri="{FF2B5EF4-FFF2-40B4-BE49-F238E27FC236}">
                <a16:creationId xmlns:a16="http://schemas.microsoft.com/office/drawing/2014/main" id="{65B98D55-04B4-3F72-9ECA-207F7DE3E981}"/>
              </a:ext>
            </a:extLst>
          </p:cNvPr>
          <p:cNvSpPr txBox="1">
            <a:spLocks/>
          </p:cNvSpPr>
          <p:nvPr/>
        </p:nvSpPr>
        <p:spPr>
          <a:xfrm>
            <a:off x="346842" y="1485901"/>
            <a:ext cx="11201400" cy="3886198"/>
          </a:xfrm>
          <a:prstGeom prst="rect">
            <a:avLst/>
          </a:prstGeom>
        </p:spPr>
        <p:txBody>
          <a:bodyPr>
            <a:normAutofit lnSpcReduction="10000"/>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7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The team that wins the coin toss chooses ____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7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Either which goal to attack</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7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OR</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7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to kick off</a:t>
            </a:r>
          </a:p>
        </p:txBody>
      </p:sp>
    </p:spTree>
    <p:extLst>
      <p:ext uri="{BB962C8B-B14F-4D97-AF65-F5344CB8AC3E}">
        <p14:creationId xmlns:p14="http://schemas.microsoft.com/office/powerpoint/2010/main" val="33167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615142" y="228600"/>
            <a:ext cx="10972800" cy="5365754"/>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Where should the players be on a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kick-off?</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Each team must be in its own half of the field—except the kicker.</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40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The team that is not taking the kick-off must be at least 5 yards from the ball.</a:t>
            </a:r>
          </a:p>
        </p:txBody>
      </p:sp>
      <p:sp>
        <p:nvSpPr>
          <p:cNvPr id="2" name="Slide Number Placeholder 1">
            <a:extLst>
              <a:ext uri="{FF2B5EF4-FFF2-40B4-BE49-F238E27FC236}">
                <a16:creationId xmlns:a16="http://schemas.microsoft.com/office/drawing/2014/main" id="{22681F3E-3525-46A8-88D4-26C91C697B5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35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500"/>
                            </p:stCondLst>
                            <p:childTnLst>
                              <p:par>
                                <p:cTn id="17" presetID="9" presetClass="entr" presetSubtype="0" fill="hold"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63</a:t>
            </a:fld>
            <a:endParaRPr lang="en-US" dirty="0">
              <a:solidFill>
                <a:srgbClr val="000000"/>
              </a:solidFill>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062393"/>
            <a:ext cx="10972800" cy="3657600"/>
          </a:xfrm>
          <a:prstGeom prst="rect">
            <a:avLst/>
          </a:prstGeom>
          <a:solidFill>
            <a:srgbClr val="0000FF"/>
          </a:solidFill>
          <a:ln w="9525">
            <a:noFill/>
            <a:miter lim="800000"/>
            <a:headEnd/>
            <a:tailEnd/>
          </a:ln>
        </p:spPr>
        <p:txBody>
          <a:bodyPr wrap="square" anchor="ctr">
            <a:spAutoFit/>
          </a:bodyPr>
          <a:lstStyle/>
          <a:p>
            <a:pPr algn="ctr">
              <a:defRPr/>
            </a:pPr>
            <a:r>
              <a:rPr lang="en-US" sz="6000" b="1" dirty="0">
                <a:solidFill>
                  <a:schemeClr val="bg1"/>
                </a:solidFill>
                <a:latin typeface="Calibri" pitchFamily="34" charset="0"/>
              </a:rPr>
              <a:t>Stopping the game</a:t>
            </a:r>
          </a:p>
        </p:txBody>
      </p:sp>
    </p:spTree>
    <p:extLst>
      <p:ext uri="{BB962C8B-B14F-4D97-AF65-F5344CB8AC3E}">
        <p14:creationId xmlns:p14="http://schemas.microsoft.com/office/powerpoint/2010/main" val="235685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0228" y="1172365"/>
            <a:ext cx="10711543" cy="1754326"/>
          </a:xfrm>
          <a:prstGeom prst="rect">
            <a:avLst/>
          </a:prstGeom>
          <a:noFill/>
        </p:spPr>
        <p:txBody>
          <a:bodyPr wrap="square">
            <a:spAutoFit/>
          </a:bodyPr>
          <a:lstStyle/>
          <a:p>
            <a:pPr eaLnBrk="1" hangingPunct="1">
              <a:defRPr/>
            </a:pPr>
            <a:r>
              <a:rPr lang="en-US" sz="3600" b="1" dirty="0">
                <a:latin typeface="Calibri" panose="020F0502020204030204" pitchFamily="34" charset="0"/>
                <a:cs typeface="Calibri" panose="020F0502020204030204" pitchFamily="34" charset="0"/>
              </a:rPr>
              <a:t>Play stops naturally when:</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Ball </a:t>
            </a:r>
            <a:r>
              <a:rPr lang="en-US" sz="3600" b="1" dirty="0">
                <a:latin typeface="Calibri" panose="020F0502020204030204" pitchFamily="34" charset="0"/>
                <a:cs typeface="Calibri" panose="020F0502020204030204" pitchFamily="34" charset="0"/>
              </a:rPr>
              <a:t>obviously</a:t>
            </a:r>
            <a:r>
              <a:rPr lang="en-US" sz="3600" dirty="0">
                <a:latin typeface="Calibri" panose="020F0502020204030204" pitchFamily="34" charset="0"/>
                <a:cs typeface="Calibri" panose="020F0502020204030204" pitchFamily="34" charset="0"/>
              </a:rPr>
              <a:t> leaves field, including when goal is scored</a:t>
            </a:r>
          </a:p>
        </p:txBody>
      </p:sp>
      <p:sp>
        <p:nvSpPr>
          <p:cNvPr id="3" name="Slide Number Placeholder 2">
            <a:extLst>
              <a:ext uri="{FF2B5EF4-FFF2-40B4-BE49-F238E27FC236}">
                <a16:creationId xmlns:a16="http://schemas.microsoft.com/office/drawing/2014/main" id="{420012DA-923B-464C-9A9D-A7DF2B576B9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64</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7A66D096-EE4A-D4C7-86CF-B6A8FC268C60}"/>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When does play stop</a:t>
            </a:r>
          </a:p>
        </p:txBody>
      </p:sp>
    </p:spTree>
    <p:extLst>
      <p:ext uri="{BB962C8B-B14F-4D97-AF65-F5344CB8AC3E}">
        <p14:creationId xmlns:p14="http://schemas.microsoft.com/office/powerpoint/2010/main" val="4064574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0228" y="1166842"/>
            <a:ext cx="10711543" cy="4524315"/>
          </a:xfrm>
          <a:prstGeom prst="rect">
            <a:avLst/>
          </a:prstGeom>
          <a:noFill/>
        </p:spPr>
        <p:txBody>
          <a:bodyPr wrap="square">
            <a:spAutoFit/>
          </a:bodyPr>
          <a:lstStyle/>
          <a:p>
            <a:pPr>
              <a:defRPr/>
            </a:pPr>
            <a:r>
              <a:rPr lang="en-US" sz="3600" b="1" dirty="0">
                <a:latin typeface="Calibri" panose="020F0502020204030204" pitchFamily="34" charset="0"/>
                <a:cs typeface="Calibri" panose="020F0502020204030204" pitchFamily="34" charset="0"/>
              </a:rPr>
              <a:t>When the Referee stops play (blows whistle):</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Ball leaves field or goal scored, but players keep playing</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Foul / technical offenses</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Injury</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Substitution</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Outside interference</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Time expires (each half)</a:t>
            </a:r>
          </a:p>
        </p:txBody>
      </p:sp>
      <p:sp>
        <p:nvSpPr>
          <p:cNvPr id="3" name="Slide Number Placeholder 2">
            <a:extLst>
              <a:ext uri="{FF2B5EF4-FFF2-40B4-BE49-F238E27FC236}">
                <a16:creationId xmlns:a16="http://schemas.microsoft.com/office/drawing/2014/main" id="{420012DA-923B-464C-9A9D-A7DF2B576B9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65</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7A66D096-EE4A-D4C7-86CF-B6A8FC268C60}"/>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When does play stop</a:t>
            </a:r>
          </a:p>
        </p:txBody>
      </p:sp>
    </p:spTree>
    <p:extLst>
      <p:ext uri="{BB962C8B-B14F-4D97-AF65-F5344CB8AC3E}">
        <p14:creationId xmlns:p14="http://schemas.microsoft.com/office/powerpoint/2010/main" val="12145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8083" y="1166842"/>
            <a:ext cx="9065172" cy="2923877"/>
          </a:xfrm>
          <a:prstGeom prst="rect">
            <a:avLst/>
          </a:prstGeom>
          <a:noFill/>
        </p:spPr>
        <p:txBody>
          <a:bodyPr wrap="square">
            <a:spAutoFit/>
          </a:bodyPr>
          <a:lstStyle/>
          <a:p>
            <a:pPr marL="571500" indent="-571500">
              <a:buFont typeface="Arial" panose="020B0604020202020204" pitchFamily="34" charset="0"/>
              <a:buChar char="•"/>
              <a:defRPr/>
            </a:pPr>
            <a:r>
              <a:rPr lang="en-US" sz="3600" dirty="0">
                <a:solidFill>
                  <a:srgbClr val="000000"/>
                </a:solidFill>
                <a:latin typeface="Calibri" pitchFamily="34" charset="0"/>
              </a:rPr>
              <a:t>The ball’s position determines whether it is in or out of play </a:t>
            </a:r>
          </a:p>
          <a:p>
            <a:pPr marL="571500" indent="-571500">
              <a:buFont typeface="Arial" panose="020B0604020202020204" pitchFamily="34" charset="0"/>
              <a:buChar char="•"/>
              <a:defRPr/>
            </a:pPr>
            <a:r>
              <a:rPr lang="en-US" sz="3600" dirty="0">
                <a:solidFill>
                  <a:srgbClr val="000000"/>
                </a:solidFill>
                <a:latin typeface="Calibri" pitchFamily="34" charset="0"/>
              </a:rPr>
              <a:t>Not the player’s position</a:t>
            </a:r>
            <a:endParaRPr lang="en-US" sz="3600" u="sng" dirty="0">
              <a:solidFill>
                <a:srgbClr val="000000"/>
              </a:solidFill>
              <a:latin typeface="Calibri" pitchFamily="34" charset="0"/>
            </a:endParaRPr>
          </a:p>
          <a:p>
            <a:pPr>
              <a:defRPr/>
            </a:pPr>
            <a:endParaRPr lang="en-US" sz="3600" b="1" dirty="0">
              <a:solidFill>
                <a:srgbClr val="000000"/>
              </a:solidFill>
              <a:latin typeface="Calibri" pitchFamily="34" charset="0"/>
            </a:endParaRPr>
          </a:p>
          <a:p>
            <a:pPr>
              <a:defRPr/>
            </a:pPr>
            <a:endParaRPr lang="en-US" sz="3600" b="1" dirty="0">
              <a:solidFill>
                <a:srgbClr val="000000"/>
              </a:solidFill>
              <a:latin typeface="Calibri"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20012DA-923B-464C-9A9D-A7DF2B576B9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66</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7A66D096-EE4A-D4C7-86CF-B6A8FC268C60}"/>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Ball leaves field</a:t>
            </a:r>
          </a:p>
        </p:txBody>
      </p:sp>
    </p:spTree>
    <p:extLst>
      <p:ext uri="{BB962C8B-B14F-4D97-AF65-F5344CB8AC3E}">
        <p14:creationId xmlns:p14="http://schemas.microsoft.com/office/powerpoint/2010/main" val="497388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3"/>
          <p:cNvSpPr>
            <a:spLocks noChangeArrowheads="1"/>
          </p:cNvSpPr>
          <p:nvPr/>
        </p:nvSpPr>
        <p:spPr bwMode="auto">
          <a:xfrm>
            <a:off x="7085237" y="1291220"/>
            <a:ext cx="3347545" cy="1598224"/>
          </a:xfrm>
          <a:prstGeom prst="rect">
            <a:avLst/>
          </a:prstGeom>
          <a:solidFill>
            <a:srgbClr val="FFC000"/>
          </a:solidFill>
          <a:ln w="12700">
            <a:solidFill>
              <a:schemeClr val="tx1"/>
            </a:solidFill>
            <a:miter lim="800000"/>
            <a:headEnd/>
            <a:tailEnd/>
          </a:ln>
        </p:spPr>
        <p:txBody>
          <a:bodyPr lIns="92075" tIns="46037" rIns="92075" bIns="46037" anchor="b"/>
          <a:lstStyle/>
          <a:p>
            <a:pPr algn="ctr"/>
            <a:r>
              <a:rPr lang="en-US" altLang="en-US" sz="3200" b="1" dirty="0">
                <a:solidFill>
                  <a:srgbClr val="000000"/>
                </a:solidFill>
                <a:latin typeface="Calibri" pitchFamily="34" charset="0"/>
              </a:rPr>
              <a:t>Lines of field </a:t>
            </a:r>
            <a:br>
              <a:rPr lang="en-US" altLang="en-US" sz="3200" b="1" dirty="0">
                <a:solidFill>
                  <a:srgbClr val="000000"/>
                </a:solidFill>
                <a:latin typeface="Calibri" pitchFamily="34" charset="0"/>
              </a:rPr>
            </a:br>
            <a:r>
              <a:rPr lang="en-US" altLang="en-US" sz="3200" b="1" dirty="0">
                <a:solidFill>
                  <a:srgbClr val="000000"/>
                </a:solidFill>
                <a:latin typeface="Calibri" pitchFamily="34" charset="0"/>
              </a:rPr>
              <a:t>are part of</a:t>
            </a:r>
          </a:p>
          <a:p>
            <a:pPr algn="ctr"/>
            <a:r>
              <a:rPr lang="en-US" altLang="en-US" sz="3200" b="1" dirty="0">
                <a:solidFill>
                  <a:srgbClr val="000000"/>
                </a:solidFill>
                <a:latin typeface="Calibri" pitchFamily="34" charset="0"/>
              </a:rPr>
              <a:t>area they define</a:t>
            </a:r>
          </a:p>
        </p:txBody>
      </p:sp>
      <p:sp>
        <p:nvSpPr>
          <p:cNvPr id="8" name="Rectangle 7"/>
          <p:cNvSpPr/>
          <p:nvPr/>
        </p:nvSpPr>
        <p:spPr>
          <a:xfrm>
            <a:off x="1080788" y="3352800"/>
            <a:ext cx="10196812"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TextBox 9"/>
          <p:cNvSpPr txBox="1">
            <a:spLocks noChangeArrowheads="1"/>
          </p:cNvSpPr>
          <p:nvPr/>
        </p:nvSpPr>
        <p:spPr bwMode="auto">
          <a:xfrm>
            <a:off x="1333500" y="2118440"/>
            <a:ext cx="838200" cy="769441"/>
          </a:xfrm>
          <a:prstGeom prst="rect">
            <a:avLst/>
          </a:prstGeom>
          <a:noFill/>
          <a:ln w="9525">
            <a:noFill/>
            <a:miter lim="800000"/>
            <a:headEnd/>
            <a:tailEnd/>
          </a:ln>
        </p:spPr>
        <p:txBody>
          <a:bodyPr>
            <a:spAutoFit/>
          </a:bodyPr>
          <a:lstStyle/>
          <a:p>
            <a:pPr algn="ctr"/>
            <a:r>
              <a:rPr lang="en-US" sz="4400" b="1" dirty="0">
                <a:solidFill>
                  <a:srgbClr val="000000"/>
                </a:solidFill>
                <a:latin typeface="Calibri" pitchFamily="34" charset="0"/>
              </a:rPr>
              <a:t>IN</a:t>
            </a:r>
          </a:p>
        </p:txBody>
      </p:sp>
      <p:sp>
        <p:nvSpPr>
          <p:cNvPr id="11" name="TextBox 10"/>
          <p:cNvSpPr txBox="1">
            <a:spLocks noChangeArrowheads="1"/>
          </p:cNvSpPr>
          <p:nvPr/>
        </p:nvSpPr>
        <p:spPr bwMode="auto">
          <a:xfrm>
            <a:off x="1080788" y="4333876"/>
            <a:ext cx="1295400" cy="769441"/>
          </a:xfrm>
          <a:prstGeom prst="rect">
            <a:avLst/>
          </a:prstGeom>
          <a:noFill/>
          <a:ln w="9525">
            <a:noFill/>
            <a:miter lim="800000"/>
            <a:headEnd/>
            <a:tailEnd/>
          </a:ln>
        </p:spPr>
        <p:txBody>
          <a:bodyPr>
            <a:spAutoFit/>
          </a:bodyPr>
          <a:lstStyle/>
          <a:p>
            <a:pPr algn="ctr"/>
            <a:r>
              <a:rPr lang="en-US" sz="4400" b="1" dirty="0">
                <a:solidFill>
                  <a:srgbClr val="000000"/>
                </a:solidFill>
                <a:latin typeface="Calibri" pitchFamily="34" charset="0"/>
              </a:rPr>
              <a:t>OUT</a:t>
            </a:r>
          </a:p>
        </p:txBody>
      </p:sp>
      <p:sp>
        <p:nvSpPr>
          <p:cNvPr id="15" name="TextBox 14"/>
          <p:cNvSpPr txBox="1">
            <a:spLocks noChangeArrowheads="1"/>
          </p:cNvSpPr>
          <p:nvPr/>
        </p:nvSpPr>
        <p:spPr bwMode="auto">
          <a:xfrm>
            <a:off x="3063240" y="1460500"/>
            <a:ext cx="13716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In play</a:t>
            </a:r>
          </a:p>
        </p:txBody>
      </p:sp>
      <p:sp>
        <p:nvSpPr>
          <p:cNvPr id="16" name="TextBox 15"/>
          <p:cNvSpPr txBox="1">
            <a:spLocks noChangeArrowheads="1"/>
          </p:cNvSpPr>
          <p:nvPr/>
        </p:nvSpPr>
        <p:spPr bwMode="auto">
          <a:xfrm>
            <a:off x="4762500" y="2798506"/>
            <a:ext cx="12954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In play</a:t>
            </a:r>
          </a:p>
        </p:txBody>
      </p:sp>
      <p:sp>
        <p:nvSpPr>
          <p:cNvPr id="17" name="TextBox 16"/>
          <p:cNvSpPr txBox="1">
            <a:spLocks noChangeArrowheads="1"/>
          </p:cNvSpPr>
          <p:nvPr/>
        </p:nvSpPr>
        <p:spPr bwMode="auto">
          <a:xfrm>
            <a:off x="8569523" y="5300990"/>
            <a:ext cx="1828800" cy="523220"/>
          </a:xfrm>
          <a:prstGeom prst="rect">
            <a:avLst/>
          </a:prstGeom>
          <a:solidFill>
            <a:srgbClr val="FF0000"/>
          </a:solidFill>
          <a:ln w="9525">
            <a:solidFill>
              <a:schemeClr val="tx1"/>
            </a:solidFill>
            <a:miter lim="800000"/>
            <a:headEnd/>
            <a:tailEnd/>
          </a:ln>
        </p:spPr>
        <p:txBody>
          <a:bodyPr>
            <a:spAutoFit/>
          </a:bodyPr>
          <a:lstStyle/>
          <a:p>
            <a:r>
              <a:rPr lang="en-US" sz="2800" b="1" dirty="0">
                <a:solidFill>
                  <a:schemeClr val="bg1"/>
                </a:solidFill>
                <a:latin typeface="Calibri" pitchFamily="34" charset="0"/>
              </a:rPr>
              <a:t>Out of play</a:t>
            </a:r>
          </a:p>
        </p:txBody>
      </p:sp>
      <p:sp>
        <p:nvSpPr>
          <p:cNvPr id="18" name="TextBox 17"/>
          <p:cNvSpPr txBox="1">
            <a:spLocks noChangeArrowheads="1"/>
          </p:cNvSpPr>
          <p:nvPr/>
        </p:nvSpPr>
        <p:spPr bwMode="auto">
          <a:xfrm>
            <a:off x="6797579" y="5203085"/>
            <a:ext cx="12954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In play</a:t>
            </a:r>
          </a:p>
        </p:txBody>
      </p:sp>
      <p:sp>
        <p:nvSpPr>
          <p:cNvPr id="19" name="TextBox 18"/>
          <p:cNvSpPr txBox="1">
            <a:spLocks noChangeArrowheads="1"/>
          </p:cNvSpPr>
          <p:nvPr/>
        </p:nvSpPr>
        <p:spPr bwMode="auto">
          <a:xfrm>
            <a:off x="1520475" y="5137864"/>
            <a:ext cx="4756043" cy="584775"/>
          </a:xfrm>
          <a:prstGeom prst="rect">
            <a:avLst/>
          </a:prstGeom>
          <a:noFill/>
          <a:ln w="63500">
            <a:solidFill>
              <a:srgbClr val="FF0000"/>
            </a:solidFill>
            <a:miter lim="800000"/>
            <a:headEnd/>
            <a:tailEnd/>
          </a:ln>
        </p:spPr>
        <p:txBody>
          <a:bodyPr wrap="square">
            <a:spAutoFit/>
          </a:bodyPr>
          <a:lstStyle/>
          <a:p>
            <a:pPr algn="ctr"/>
            <a:r>
              <a:rPr lang="en-US" sz="3200" b="1" dirty="0">
                <a:latin typeface="Calibri" pitchFamily="34" charset="0"/>
              </a:rPr>
              <a:t>Either in air or on ground</a:t>
            </a:r>
          </a:p>
        </p:txBody>
      </p:sp>
      <p:sp>
        <p:nvSpPr>
          <p:cNvPr id="2" name="Slide Number Placeholder 1">
            <a:extLst>
              <a:ext uri="{FF2B5EF4-FFF2-40B4-BE49-F238E27FC236}">
                <a16:creationId xmlns:a16="http://schemas.microsoft.com/office/drawing/2014/main" id="{8D4B212B-8F6D-493C-B32D-39022AEB881C}"/>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67</a:t>
            </a:fld>
            <a:endParaRPr lang="en-US" dirty="0">
              <a:solidFill>
                <a:srgbClr val="000000"/>
              </a:solidFill>
            </a:endParaRPr>
          </a:p>
        </p:txBody>
      </p:sp>
      <p:pic>
        <p:nvPicPr>
          <p:cNvPr id="4" name="Picture 3">
            <a:extLst>
              <a:ext uri="{FF2B5EF4-FFF2-40B4-BE49-F238E27FC236}">
                <a16:creationId xmlns:a16="http://schemas.microsoft.com/office/drawing/2014/main" id="{0762C091-A69E-31FD-55D0-12C20103B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874" y="1892300"/>
            <a:ext cx="1449826" cy="1449826"/>
          </a:xfrm>
          <a:prstGeom prst="rect">
            <a:avLst/>
          </a:prstGeom>
        </p:spPr>
      </p:pic>
      <p:pic>
        <p:nvPicPr>
          <p:cNvPr id="5" name="Picture 4">
            <a:extLst>
              <a:ext uri="{FF2B5EF4-FFF2-40B4-BE49-F238E27FC236}">
                <a16:creationId xmlns:a16="http://schemas.microsoft.com/office/drawing/2014/main" id="{B71F87B9-FA68-8882-75BB-114D8E75D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938" y="3216943"/>
            <a:ext cx="1449826" cy="1449826"/>
          </a:xfrm>
          <a:prstGeom prst="rect">
            <a:avLst/>
          </a:prstGeom>
        </p:spPr>
      </p:pic>
      <p:pic>
        <p:nvPicPr>
          <p:cNvPr id="6" name="Picture 5">
            <a:extLst>
              <a:ext uri="{FF2B5EF4-FFF2-40B4-BE49-F238E27FC236}">
                <a16:creationId xmlns:a16="http://schemas.microsoft.com/office/drawing/2014/main" id="{6AD33DB1-7905-DA14-ACCE-B2B78971C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873" y="3849439"/>
            <a:ext cx="1449826" cy="1449826"/>
          </a:xfrm>
          <a:prstGeom prst="rect">
            <a:avLst/>
          </a:prstGeom>
        </p:spPr>
      </p:pic>
      <p:pic>
        <p:nvPicPr>
          <p:cNvPr id="7" name="Picture 6">
            <a:extLst>
              <a:ext uri="{FF2B5EF4-FFF2-40B4-BE49-F238E27FC236}">
                <a16:creationId xmlns:a16="http://schemas.microsoft.com/office/drawing/2014/main" id="{FC6AE16D-3674-72FE-BF8E-FB71245EE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010" y="4014869"/>
            <a:ext cx="1449826" cy="1449826"/>
          </a:xfrm>
          <a:prstGeom prst="rect">
            <a:avLst/>
          </a:prstGeom>
        </p:spPr>
      </p:pic>
      <p:sp>
        <p:nvSpPr>
          <p:cNvPr id="3" name="TextBox 2">
            <a:extLst>
              <a:ext uri="{FF2B5EF4-FFF2-40B4-BE49-F238E27FC236}">
                <a16:creationId xmlns:a16="http://schemas.microsoft.com/office/drawing/2014/main" id="{5FBD95B2-4345-F4BF-480B-3135D1324469}"/>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Ball leaves field</a:t>
            </a:r>
          </a:p>
        </p:txBody>
      </p:sp>
      <p:sp>
        <p:nvSpPr>
          <p:cNvPr id="9" name="TextBox 8">
            <a:extLst>
              <a:ext uri="{FF2B5EF4-FFF2-40B4-BE49-F238E27FC236}">
                <a16:creationId xmlns:a16="http://schemas.microsoft.com/office/drawing/2014/main" id="{AFD6B2C7-2667-EBC4-5651-043804ABACC2}"/>
              </a:ext>
            </a:extLst>
          </p:cNvPr>
          <p:cNvSpPr txBox="1"/>
          <p:nvPr/>
        </p:nvSpPr>
        <p:spPr>
          <a:xfrm>
            <a:off x="5896085" y="3327367"/>
            <a:ext cx="4914901" cy="584775"/>
          </a:xfrm>
          <a:prstGeom prst="rect">
            <a:avLst/>
          </a:prstGeom>
          <a:noFill/>
        </p:spPr>
        <p:txBody>
          <a:bodyPr wrap="square" rtlCol="0">
            <a:spAutoFit/>
          </a:bodyPr>
          <a:lstStyle/>
          <a:p>
            <a:pPr algn="ctr"/>
            <a:r>
              <a:rPr lang="en-US" sz="3200" b="1" dirty="0">
                <a:solidFill>
                  <a:schemeClr val="bg1"/>
                </a:solidFill>
              </a:rPr>
              <a:t>Touchline or goal line</a:t>
            </a:r>
          </a:p>
        </p:txBody>
      </p:sp>
    </p:spTree>
    <p:extLst>
      <p:ext uri="{BB962C8B-B14F-4D97-AF65-F5344CB8AC3E}">
        <p14:creationId xmlns:p14="http://schemas.microsoft.com/office/powerpoint/2010/main" val="27260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par>
                          <p:cTn id="23" fill="hold">
                            <p:stCondLst>
                              <p:cond delay="500"/>
                            </p:stCondLst>
                            <p:childTnLst>
                              <p:par>
                                <p:cTn id="24" presetID="9" presetClass="entr" presetSubtype="0" fill="hold" grpId="0" nodeType="after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C:\Documents and Settings\Gary\My Documents\My Pictures\Soccer Images\Goal Example (Over the Line).png"/>
          <p:cNvPicPr>
            <a:picLocks noChangeAspect="1" noChangeArrowheads="1"/>
          </p:cNvPicPr>
          <p:nvPr/>
        </p:nvPicPr>
        <p:blipFill>
          <a:blip r:embed="rId3" cstate="print"/>
          <a:srcRect/>
          <a:stretch>
            <a:fillRect/>
          </a:stretch>
        </p:blipFill>
        <p:spPr bwMode="auto">
          <a:xfrm>
            <a:off x="6123969" y="1295400"/>
            <a:ext cx="4391631" cy="4648200"/>
          </a:xfrm>
          <a:prstGeom prst="rect">
            <a:avLst/>
          </a:prstGeom>
          <a:noFill/>
          <a:ln w="9525">
            <a:noFill/>
            <a:miter lim="800000"/>
            <a:headEnd/>
            <a:tailEnd/>
          </a:ln>
        </p:spPr>
      </p:pic>
      <p:sp>
        <p:nvSpPr>
          <p:cNvPr id="87045" name="TextBox 4"/>
          <p:cNvSpPr txBox="1">
            <a:spLocks noChangeArrowheads="1"/>
          </p:cNvSpPr>
          <p:nvPr/>
        </p:nvSpPr>
        <p:spPr bwMode="auto">
          <a:xfrm>
            <a:off x="523351" y="1166842"/>
            <a:ext cx="5334000" cy="4524315"/>
          </a:xfrm>
          <a:prstGeom prst="rect">
            <a:avLst/>
          </a:prstGeom>
          <a:noFill/>
          <a:ln w="9525">
            <a:noFill/>
            <a:miter lim="800000"/>
            <a:headEnd/>
            <a:tailEnd/>
          </a:ln>
        </p:spPr>
        <p:txBody>
          <a:bodyPr>
            <a:spAutoFit/>
          </a:bodyPr>
          <a:lstStyle/>
          <a:p>
            <a:r>
              <a:rPr lang="en-US" sz="3600" b="1" dirty="0">
                <a:solidFill>
                  <a:srgbClr val="0000FF"/>
                </a:solidFill>
                <a:latin typeface="Calibri" pitchFamily="34" charset="0"/>
              </a:rPr>
              <a:t>What is a goal?</a:t>
            </a:r>
          </a:p>
          <a:p>
            <a:r>
              <a:rPr lang="en-US" sz="3600" dirty="0">
                <a:solidFill>
                  <a:srgbClr val="000000"/>
                </a:solidFill>
                <a:latin typeface="Calibri" pitchFamily="34" charset="0"/>
              </a:rPr>
              <a:t>When whole ball crosses over whole goal line, between goalposts and beneath crossbar.</a:t>
            </a:r>
          </a:p>
          <a:p>
            <a:endParaRPr lang="en-US" sz="3600" dirty="0">
              <a:solidFill>
                <a:srgbClr val="000000"/>
              </a:solidFill>
              <a:latin typeface="Calibri" pitchFamily="34" charset="0"/>
            </a:endParaRPr>
          </a:p>
          <a:p>
            <a:r>
              <a:rPr lang="en-US" sz="3600" i="1" dirty="0">
                <a:solidFill>
                  <a:srgbClr val="000000"/>
                </a:solidFill>
                <a:latin typeface="Calibri" pitchFamily="34" charset="0"/>
              </a:rPr>
              <a:t>It does not matter which team put it there.</a:t>
            </a:r>
          </a:p>
        </p:txBody>
      </p:sp>
      <p:sp>
        <p:nvSpPr>
          <p:cNvPr id="2" name="Slide Number Placeholder 1">
            <a:extLst>
              <a:ext uri="{FF2B5EF4-FFF2-40B4-BE49-F238E27FC236}">
                <a16:creationId xmlns:a16="http://schemas.microsoft.com/office/drawing/2014/main" id="{90DFB35E-30A1-4CBC-9B43-9B7D040BA2ED}"/>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68</a:t>
            </a:fld>
            <a:endParaRPr lang="en-US" dirty="0">
              <a:solidFill>
                <a:srgbClr val="000000"/>
              </a:solidFill>
            </a:endParaRPr>
          </a:p>
        </p:txBody>
      </p:sp>
      <p:sp>
        <p:nvSpPr>
          <p:cNvPr id="3" name="TextBox 2">
            <a:extLst>
              <a:ext uri="{FF2B5EF4-FFF2-40B4-BE49-F238E27FC236}">
                <a16:creationId xmlns:a16="http://schemas.microsoft.com/office/drawing/2014/main" id="{3BB016B7-A072-8CAF-79D8-4C6CEF606AF1}"/>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Goal is scored</a:t>
            </a:r>
          </a:p>
        </p:txBody>
      </p:sp>
    </p:spTree>
    <p:extLst>
      <p:ext uri="{BB962C8B-B14F-4D97-AF65-F5344CB8AC3E}">
        <p14:creationId xmlns:p14="http://schemas.microsoft.com/office/powerpoint/2010/main" val="291271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Box 4"/>
          <p:cNvSpPr txBox="1">
            <a:spLocks noChangeArrowheads="1"/>
          </p:cNvSpPr>
          <p:nvPr/>
        </p:nvSpPr>
        <p:spPr bwMode="auto">
          <a:xfrm>
            <a:off x="631115" y="1060938"/>
            <a:ext cx="10929770" cy="5478423"/>
          </a:xfrm>
          <a:prstGeom prst="rect">
            <a:avLst/>
          </a:prstGeom>
          <a:noFill/>
          <a:ln w="9525">
            <a:noFill/>
            <a:miter lim="800000"/>
            <a:headEnd/>
            <a:tailEnd/>
          </a:ln>
        </p:spPr>
        <p:txBody>
          <a:bodyPr wrap="square">
            <a:spAutoFit/>
          </a:bodyPr>
          <a:lstStyle/>
          <a:p>
            <a:r>
              <a:rPr lang="en-US" sz="3600" b="1" dirty="0">
                <a:latin typeface="Calibri" pitchFamily="34" charset="0"/>
              </a:rPr>
              <a:t>Common in 8U and younger age groups:</a:t>
            </a:r>
          </a:p>
          <a:p>
            <a:pPr marL="457200" indent="-457200">
              <a:lnSpc>
                <a:spcPct val="125000"/>
              </a:lnSpc>
              <a:buFont typeface="Arial" pitchFamily="34" charset="0"/>
              <a:buChar char="•"/>
            </a:pPr>
            <a:r>
              <a:rPr lang="en-US" sz="3600" dirty="0">
                <a:latin typeface="Calibri" pitchFamily="34" charset="0"/>
              </a:rPr>
              <a:t>Kicking an opponent</a:t>
            </a:r>
          </a:p>
          <a:p>
            <a:pPr marL="457200" indent="-457200">
              <a:lnSpc>
                <a:spcPct val="125000"/>
              </a:lnSpc>
              <a:buFont typeface="Arial" pitchFamily="34" charset="0"/>
              <a:buChar char="•"/>
            </a:pPr>
            <a:r>
              <a:rPr lang="en-US" sz="3600" dirty="0">
                <a:latin typeface="Calibri" pitchFamily="34" charset="0"/>
              </a:rPr>
              <a:t>Tripping an opponent</a:t>
            </a:r>
          </a:p>
          <a:p>
            <a:pPr marL="457200" indent="-457200">
              <a:lnSpc>
                <a:spcPct val="125000"/>
              </a:lnSpc>
              <a:buFont typeface="Arial" pitchFamily="34" charset="0"/>
              <a:buChar char="•"/>
            </a:pPr>
            <a:r>
              <a:rPr lang="en-US" sz="3600" dirty="0">
                <a:latin typeface="Calibri" pitchFamily="34" charset="0"/>
              </a:rPr>
              <a:t>Pushing an opponent</a:t>
            </a:r>
          </a:p>
          <a:p>
            <a:pPr marL="457200" indent="-457200">
              <a:lnSpc>
                <a:spcPct val="125000"/>
              </a:lnSpc>
              <a:buFont typeface="Arial" pitchFamily="34" charset="0"/>
              <a:buChar char="•"/>
            </a:pPr>
            <a:r>
              <a:rPr lang="en-US" sz="3600" dirty="0">
                <a:latin typeface="Calibri" pitchFamily="34" charset="0"/>
              </a:rPr>
              <a:t>Holding an opponent</a:t>
            </a:r>
          </a:p>
          <a:p>
            <a:pPr marL="457200" indent="-457200">
              <a:lnSpc>
                <a:spcPct val="125000"/>
              </a:lnSpc>
              <a:buFont typeface="Arial" pitchFamily="34" charset="0"/>
              <a:buChar char="•"/>
            </a:pPr>
            <a:r>
              <a:rPr lang="en-US" sz="3600" dirty="0">
                <a:latin typeface="Calibri" pitchFamily="34" charset="0"/>
              </a:rPr>
              <a:t>Handball (deliberate)</a:t>
            </a:r>
          </a:p>
          <a:p>
            <a:pPr marL="457200" indent="-457200">
              <a:lnSpc>
                <a:spcPct val="125000"/>
              </a:lnSpc>
              <a:buFont typeface="Arial" pitchFamily="34" charset="0"/>
              <a:buChar char="•"/>
            </a:pPr>
            <a:r>
              <a:rPr lang="en-US" sz="3600" dirty="0">
                <a:latin typeface="Calibri" pitchFamily="34" charset="0"/>
              </a:rPr>
              <a:t>Playing in a dangerous manner</a:t>
            </a:r>
          </a:p>
          <a:p>
            <a:pPr marL="457200" indent="-457200">
              <a:buFont typeface="Arial" pitchFamily="34" charset="0"/>
              <a:buChar char="•"/>
            </a:pPr>
            <a:endParaRPr lang="en-US" sz="1200" dirty="0">
              <a:latin typeface="Calibri" pitchFamily="34" charset="0"/>
            </a:endParaRPr>
          </a:p>
          <a:p>
            <a:endParaRPr lang="en-US" sz="3200" b="1" dirty="0">
              <a:latin typeface="Calibri" pitchFamily="34" charset="0"/>
            </a:endParaRPr>
          </a:p>
        </p:txBody>
      </p:sp>
      <p:sp>
        <p:nvSpPr>
          <p:cNvPr id="2" name="Slide Number Placeholder 1">
            <a:extLst>
              <a:ext uri="{FF2B5EF4-FFF2-40B4-BE49-F238E27FC236}">
                <a16:creationId xmlns:a16="http://schemas.microsoft.com/office/drawing/2014/main" id="{04E05342-2DDB-43E3-925C-9AE017D53F93}"/>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69</a:t>
            </a:fld>
            <a:endParaRPr lang="en-US" sz="1400" dirty="0">
              <a:solidFill>
                <a:srgbClr val="000000"/>
              </a:solidFill>
              <a:latin typeface="Calibri" panose="020F0502020204030204" pitchFamily="34" charset="0"/>
            </a:endParaRPr>
          </a:p>
        </p:txBody>
      </p:sp>
      <p:sp>
        <p:nvSpPr>
          <p:cNvPr id="3" name="TextBox 2">
            <a:extLst>
              <a:ext uri="{FF2B5EF4-FFF2-40B4-BE49-F238E27FC236}">
                <a16:creationId xmlns:a16="http://schemas.microsoft.com/office/drawing/2014/main" id="{348CDA19-8BB4-16DC-0789-D51AF18E41F7}"/>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Foul committed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1092200" y="1121202"/>
            <a:ext cx="10033000" cy="4945796"/>
          </a:xfrm>
          <a:prstGeom prst="rect">
            <a:avLst/>
          </a:prstGeom>
        </p:spPr>
        <p:txBody>
          <a:bodyPr>
            <a:normAutofit/>
          </a:bodyPr>
          <a:lstStyle/>
          <a:p>
            <a:pPr marL="457200" indent="-457200">
              <a:spcAft>
                <a:spcPts val="600"/>
              </a:spcAft>
              <a:buFont typeface="Arial" panose="020B0604020202020204" pitchFamily="34" charset="0"/>
              <a:buChar char="•"/>
              <a:defRPr/>
            </a:pPr>
            <a:r>
              <a:rPr lang="en-US" sz="3600" kern="0" dirty="0">
                <a:latin typeface="Calibri" pitchFamily="34" charset="0"/>
              </a:rPr>
              <a:t>A field, a ball, two teams of players</a:t>
            </a:r>
          </a:p>
          <a:p>
            <a:pPr marL="457200" indent="-457200">
              <a:spcAft>
                <a:spcPts val="600"/>
              </a:spcAft>
              <a:buFont typeface="Arial" panose="020B0604020202020204" pitchFamily="34" charset="0"/>
              <a:buChar char="•"/>
              <a:defRPr/>
            </a:pPr>
            <a:r>
              <a:rPr lang="en-US" sz="3600" kern="0" dirty="0">
                <a:latin typeface="Calibri" pitchFamily="34" charset="0"/>
              </a:rPr>
              <a:t>The team with the ball tries to score by kicking the ball into the other team’s goal</a:t>
            </a:r>
          </a:p>
          <a:p>
            <a:pPr marL="457200" indent="-457200">
              <a:spcAft>
                <a:spcPts val="600"/>
              </a:spcAft>
              <a:buFont typeface="Arial" panose="020B0604020202020204" pitchFamily="34" charset="0"/>
              <a:buChar char="•"/>
              <a:defRPr/>
            </a:pPr>
            <a:r>
              <a:rPr lang="en-US" sz="3600" kern="0" dirty="0">
                <a:latin typeface="Calibri" pitchFamily="34" charset="0"/>
              </a:rPr>
              <a:t>Team without ball tries to stop other team from scoring</a:t>
            </a:r>
          </a:p>
          <a:p>
            <a:pPr marL="342900" indent="-342900">
              <a:spcAft>
                <a:spcPts val="600"/>
              </a:spcAft>
              <a:defRPr/>
            </a:pPr>
            <a:endParaRPr lang="en-US" sz="3600" kern="0" dirty="0">
              <a:latin typeface="Calibri" pitchFamily="34" charset="0"/>
            </a:endParaRPr>
          </a:p>
        </p:txBody>
      </p:sp>
      <p:sp>
        <p:nvSpPr>
          <p:cNvPr id="3" name="Slide Number Placeholder 2">
            <a:extLst>
              <a:ext uri="{FF2B5EF4-FFF2-40B4-BE49-F238E27FC236}">
                <a16:creationId xmlns:a16="http://schemas.microsoft.com/office/drawing/2014/main" id="{9ABD7AD9-5168-4F6D-8534-81D0E530F440}"/>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smtClean="0">
                <a:latin typeface="Calibri" panose="020F0502020204030204" pitchFamily="34" charset="0"/>
                <a:cs typeface="Calibri" panose="020F0502020204030204" pitchFamily="34" charset="0"/>
              </a:rPr>
              <a:pPr algn="ctr">
                <a:defRPr/>
              </a:pPr>
              <a:t>7</a:t>
            </a:fld>
            <a:endParaRPr lang="en-US" sz="1400" dirty="0">
              <a:solidFill>
                <a:srgbClr val="000000"/>
              </a:solidFill>
              <a:latin typeface="Calibri" panose="020F0502020204030204" pitchFamily="34" charset="0"/>
              <a:cs typeface="Calibri" panose="020F0502020204030204" pitchFamily="34" charset="0"/>
            </a:endParaRPr>
          </a:p>
        </p:txBody>
      </p:sp>
      <p:sp>
        <p:nvSpPr>
          <p:cNvPr id="2" name="Google Shape;66;g23f0f7b9cb9_0_6">
            <a:extLst>
              <a:ext uri="{FF2B5EF4-FFF2-40B4-BE49-F238E27FC236}">
                <a16:creationId xmlns:a16="http://schemas.microsoft.com/office/drawing/2014/main" id="{F17B1103-001B-11D1-B5B9-57CB8AAB8CB2}"/>
              </a:ext>
            </a:extLst>
          </p:cNvPr>
          <p:cNvSpPr txBox="1"/>
          <p:nvPr/>
        </p:nvSpPr>
        <p:spPr>
          <a:xfrm>
            <a:off x="627679" y="312854"/>
            <a:ext cx="10962042"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panose="020F0502020204030204" pitchFamily="34" charset="0"/>
                <a:ea typeface="Arial"/>
                <a:cs typeface="Calibri" panose="020F0502020204030204" pitchFamily="34" charset="0"/>
                <a:sym typeface="Arial"/>
              </a:rPr>
              <a:t>What is the game of soccer about?</a:t>
            </a:r>
            <a:endParaRPr sz="1400" b="1"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2663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31975" y="1106968"/>
            <a:ext cx="8458200" cy="2514600"/>
          </a:xfrm>
          <a:prstGeom prst="rect">
            <a:avLst/>
          </a:prstGeom>
        </p:spPr>
        <p:txBody>
          <a:bodyPr>
            <a:normAutofit/>
          </a:bodyPr>
          <a:lstStyle/>
          <a:p>
            <a:pPr marL="342900" indent="-342900" algn="ctr" fontAlgn="auto">
              <a:spcBef>
                <a:spcPts val="0"/>
              </a:spcBef>
              <a:spcAft>
                <a:spcPts val="0"/>
              </a:spcAft>
              <a:defRPr/>
            </a:pPr>
            <a:endParaRPr lang="en-US" sz="3200" b="1" i="1" kern="0" dirty="0">
              <a:solidFill>
                <a:srgbClr val="003365"/>
              </a:solidFill>
              <a:latin typeface="Calibri" pitchFamily="34" charset="0"/>
            </a:endParaRPr>
          </a:p>
        </p:txBody>
      </p:sp>
      <p:sp>
        <p:nvSpPr>
          <p:cNvPr id="13318" name="AutoShape 9" descr="https://i.guim.co.uk/img/media/28089b98ffa03c8c4e209adee76242512729cd62/0_797_3733_2242/master/3733.jpg?w=620&amp;q=85&amp;auto=format&amp;sharp=10&amp;s=df0b1c8bdf04f1de9a64df0d5aa04392"/>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None/>
              <a:defRPr/>
            </a:pPr>
            <a:endParaRPr lang="en-US" altLang="en-US" sz="1800" kern="0"/>
          </a:p>
        </p:txBody>
      </p:sp>
      <p:pic>
        <p:nvPicPr>
          <p:cNvPr id="13319"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62536" y="2675636"/>
            <a:ext cx="349748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03032EA-6097-491A-99ED-73AC7F693AF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70</a:t>
            </a:fld>
            <a:endParaRPr lang="en-US" sz="1400" dirty="0">
              <a:solidFill>
                <a:srgbClr val="000000"/>
              </a:solidFill>
              <a:latin typeface="Calibri" panose="020F0502020204030204" pitchFamily="34" charset="0"/>
            </a:endParaRPr>
          </a:p>
        </p:txBody>
      </p:sp>
      <p:sp>
        <p:nvSpPr>
          <p:cNvPr id="3" name="TextBox 2">
            <a:extLst>
              <a:ext uri="{FF2B5EF4-FFF2-40B4-BE49-F238E27FC236}">
                <a16:creationId xmlns:a16="http://schemas.microsoft.com/office/drawing/2014/main" id="{5FB50D94-C76D-FAAE-B851-A1865B8841E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Technical offense</a:t>
            </a:r>
          </a:p>
        </p:txBody>
      </p:sp>
      <p:sp>
        <p:nvSpPr>
          <p:cNvPr id="8" name="TextBox 3">
            <a:extLst>
              <a:ext uri="{FF2B5EF4-FFF2-40B4-BE49-F238E27FC236}">
                <a16:creationId xmlns:a16="http://schemas.microsoft.com/office/drawing/2014/main" id="{16FF9FDD-65A5-A596-E425-DB60C725438F}"/>
              </a:ext>
            </a:extLst>
          </p:cNvPr>
          <p:cNvSpPr txBox="1">
            <a:spLocks noChangeArrowheads="1"/>
          </p:cNvSpPr>
          <p:nvPr/>
        </p:nvSpPr>
        <p:spPr bwMode="auto">
          <a:xfrm>
            <a:off x="713432" y="1044122"/>
            <a:ext cx="8730113" cy="2308324"/>
          </a:xfrm>
          <a:prstGeom prst="rect">
            <a:avLst/>
          </a:prstGeom>
          <a:noFill/>
          <a:ln w="9525">
            <a:noFill/>
            <a:miter lim="800000"/>
            <a:headEnd/>
            <a:tailEnd/>
          </a:ln>
        </p:spPr>
        <p:txBody>
          <a:bodyPr wrap="square">
            <a:spAutoFit/>
          </a:bodyPr>
          <a:lstStyle/>
          <a:p>
            <a:r>
              <a:rPr lang="en-US" sz="3600" b="1" dirty="0">
                <a:solidFill>
                  <a:srgbClr val="0000FF"/>
                </a:solidFill>
                <a:latin typeface="Calibri" pitchFamily="34" charset="0"/>
              </a:rPr>
              <a:t>AYSO safety rule</a:t>
            </a:r>
          </a:p>
          <a:p>
            <a:pPr marL="573088" lvl="1"/>
            <a:r>
              <a:rPr lang="en-US" altLang="en-US" sz="3600" kern="0" dirty="0">
                <a:latin typeface="Calibri" panose="020F0502020204030204" pitchFamily="34" charset="0"/>
              </a:rPr>
              <a:t>Players at </a:t>
            </a:r>
            <a:r>
              <a:rPr lang="en-US" altLang="en-US" sz="3600" b="1" kern="0" dirty="0">
                <a:latin typeface="Calibri" panose="020F0502020204030204" pitchFamily="34" charset="0"/>
              </a:rPr>
              <a:t>12U and below </a:t>
            </a:r>
            <a:r>
              <a:rPr lang="en-US" altLang="en-US" sz="3600" kern="0" dirty="0">
                <a:latin typeface="Calibri" panose="020F0502020204030204" pitchFamily="34" charset="0"/>
              </a:rPr>
              <a:t>may not </a:t>
            </a:r>
            <a:r>
              <a:rPr lang="en-US" altLang="en-US" sz="3600" b="1" kern="0" dirty="0">
                <a:latin typeface="Calibri" panose="020F0502020204030204" pitchFamily="34" charset="0"/>
              </a:rPr>
              <a:t>deliberately </a:t>
            </a:r>
            <a:r>
              <a:rPr lang="en-US" altLang="en-US" sz="3600" kern="0" dirty="0">
                <a:latin typeface="Calibri" panose="020F0502020204030204" pitchFamily="34" charset="0"/>
              </a:rPr>
              <a:t>head ball</a:t>
            </a:r>
          </a:p>
          <a:p>
            <a:pPr marL="571500" indent="-571500">
              <a:buFont typeface="Arial" panose="020B0604020202020204" pitchFamily="34" charset="0"/>
              <a:buChar char="•"/>
            </a:pPr>
            <a:endParaRPr lang="en-US" sz="3600" b="1" dirty="0">
              <a:latin typeface="Calibri" pitchFamily="34" charset="0"/>
            </a:endParaRPr>
          </a:p>
        </p:txBody>
      </p:sp>
    </p:spTree>
    <p:extLst>
      <p:ext uri="{BB962C8B-B14F-4D97-AF65-F5344CB8AC3E}">
        <p14:creationId xmlns:p14="http://schemas.microsoft.com/office/powerpoint/2010/main" val="1138791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31975" y="1106968"/>
            <a:ext cx="8458200" cy="2514600"/>
          </a:xfrm>
          <a:prstGeom prst="rect">
            <a:avLst/>
          </a:prstGeom>
        </p:spPr>
        <p:txBody>
          <a:bodyPr>
            <a:normAutofit/>
          </a:bodyPr>
          <a:lstStyle/>
          <a:p>
            <a:pPr marL="342900" indent="-342900" algn="ctr" fontAlgn="auto">
              <a:spcBef>
                <a:spcPts val="0"/>
              </a:spcBef>
              <a:spcAft>
                <a:spcPts val="0"/>
              </a:spcAft>
              <a:defRPr/>
            </a:pPr>
            <a:endParaRPr lang="en-US" sz="3200" b="1" i="1" kern="0" dirty="0">
              <a:solidFill>
                <a:srgbClr val="003365"/>
              </a:solidFill>
              <a:latin typeface="Calibri" pitchFamily="34" charset="0"/>
            </a:endParaRPr>
          </a:p>
        </p:txBody>
      </p:sp>
      <p:sp>
        <p:nvSpPr>
          <p:cNvPr id="13318" name="AutoShape 9" descr="https://i.guim.co.uk/img/media/28089b98ffa03c8c4e209adee76242512729cd62/0_797_3733_2242/master/3733.jpg?w=620&amp;q=85&amp;auto=format&amp;sharp=10&amp;s=df0b1c8bdf04f1de9a64df0d5aa04392"/>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None/>
              <a:defRPr/>
            </a:pPr>
            <a:endParaRPr lang="en-US" altLang="en-US" sz="1800" kern="0"/>
          </a:p>
        </p:txBody>
      </p:sp>
      <p:sp>
        <p:nvSpPr>
          <p:cNvPr id="2" name="Slide Number Placeholder 1">
            <a:extLst>
              <a:ext uri="{FF2B5EF4-FFF2-40B4-BE49-F238E27FC236}">
                <a16:creationId xmlns:a16="http://schemas.microsoft.com/office/drawing/2014/main" id="{803032EA-6097-491A-99ED-73AC7F693AF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71</a:t>
            </a:fld>
            <a:endParaRPr lang="en-US" sz="1400" dirty="0">
              <a:solidFill>
                <a:srgbClr val="000000"/>
              </a:solidFill>
              <a:latin typeface="Calibri" panose="020F0502020204030204" pitchFamily="34" charset="0"/>
            </a:endParaRPr>
          </a:p>
        </p:txBody>
      </p:sp>
      <p:sp>
        <p:nvSpPr>
          <p:cNvPr id="3" name="TextBox 2">
            <a:extLst>
              <a:ext uri="{FF2B5EF4-FFF2-40B4-BE49-F238E27FC236}">
                <a16:creationId xmlns:a16="http://schemas.microsoft.com/office/drawing/2014/main" id="{5FB50D94-C76D-FAAE-B851-A1865B8841E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Technical offense</a:t>
            </a:r>
          </a:p>
        </p:txBody>
      </p:sp>
      <p:sp>
        <p:nvSpPr>
          <p:cNvPr id="8" name="TextBox 3">
            <a:extLst>
              <a:ext uri="{FF2B5EF4-FFF2-40B4-BE49-F238E27FC236}">
                <a16:creationId xmlns:a16="http://schemas.microsoft.com/office/drawing/2014/main" id="{16FF9FDD-65A5-A596-E425-DB60C725438F}"/>
              </a:ext>
            </a:extLst>
          </p:cNvPr>
          <p:cNvSpPr txBox="1">
            <a:spLocks noChangeArrowheads="1"/>
          </p:cNvSpPr>
          <p:nvPr/>
        </p:nvSpPr>
        <p:spPr bwMode="auto">
          <a:xfrm>
            <a:off x="713432" y="1044122"/>
            <a:ext cx="10564168" cy="2308324"/>
          </a:xfrm>
          <a:prstGeom prst="rect">
            <a:avLst/>
          </a:prstGeom>
          <a:noFill/>
          <a:ln w="9525">
            <a:noFill/>
            <a:miter lim="800000"/>
            <a:headEnd/>
            <a:tailEnd/>
          </a:ln>
        </p:spPr>
        <p:txBody>
          <a:bodyPr wrap="square">
            <a:spAutoFit/>
          </a:bodyPr>
          <a:lstStyle/>
          <a:p>
            <a:r>
              <a:rPr lang="en-US" sz="3600" b="1" dirty="0">
                <a:solidFill>
                  <a:srgbClr val="0000FF"/>
                </a:solidFill>
                <a:latin typeface="Calibri" pitchFamily="34" charset="0"/>
              </a:rPr>
              <a:t>“Double touch” rule</a:t>
            </a:r>
          </a:p>
          <a:p>
            <a:pPr marL="573088" lvl="1"/>
            <a:r>
              <a:rPr lang="en-US" altLang="en-US" sz="3600" kern="0" dirty="0">
                <a:latin typeface="Calibri" panose="020F0502020204030204" pitchFamily="34" charset="0"/>
              </a:rPr>
              <a:t>Player who put ball into play cannot touch it again until touched by any other player</a:t>
            </a:r>
          </a:p>
          <a:p>
            <a:pPr marL="571500" indent="-571500">
              <a:buFont typeface="Arial" panose="020B0604020202020204" pitchFamily="34" charset="0"/>
              <a:buChar char="•"/>
            </a:pPr>
            <a:endParaRPr lang="en-US" sz="3600" b="1" dirty="0">
              <a:latin typeface="Calibri" pitchFamily="34" charset="0"/>
            </a:endParaRPr>
          </a:p>
        </p:txBody>
      </p:sp>
    </p:spTree>
    <p:extLst>
      <p:ext uri="{BB962C8B-B14F-4D97-AF65-F5344CB8AC3E}">
        <p14:creationId xmlns:p14="http://schemas.microsoft.com/office/powerpoint/2010/main" val="831423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831975" y="1106968"/>
            <a:ext cx="8458200" cy="2514600"/>
          </a:xfrm>
          <a:prstGeom prst="rect">
            <a:avLst/>
          </a:prstGeom>
        </p:spPr>
        <p:txBody>
          <a:bodyPr>
            <a:normAutofit/>
          </a:bodyPr>
          <a:lstStyle/>
          <a:p>
            <a:pPr marL="342900" indent="-342900" algn="ctr" fontAlgn="auto">
              <a:spcBef>
                <a:spcPts val="0"/>
              </a:spcBef>
              <a:spcAft>
                <a:spcPts val="0"/>
              </a:spcAft>
              <a:defRPr/>
            </a:pPr>
            <a:endParaRPr lang="en-US" sz="3200" b="1" i="1" kern="0" dirty="0">
              <a:solidFill>
                <a:srgbClr val="003365"/>
              </a:solidFill>
              <a:latin typeface="Calibri" pitchFamily="34" charset="0"/>
            </a:endParaRPr>
          </a:p>
        </p:txBody>
      </p:sp>
      <p:sp>
        <p:nvSpPr>
          <p:cNvPr id="13318" name="AutoShape 9" descr="https://i.guim.co.uk/img/media/28089b98ffa03c8c4e209adee76242512729cd62/0_797_3733_2242/master/3733.jpg?w=620&amp;q=85&amp;auto=format&amp;sharp=10&amp;s=df0b1c8bdf04f1de9a64df0d5aa04392"/>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None/>
              <a:defRPr/>
            </a:pPr>
            <a:endParaRPr lang="en-US" altLang="en-US" sz="1800" kern="0"/>
          </a:p>
        </p:txBody>
      </p:sp>
      <p:sp>
        <p:nvSpPr>
          <p:cNvPr id="2" name="Slide Number Placeholder 1">
            <a:extLst>
              <a:ext uri="{FF2B5EF4-FFF2-40B4-BE49-F238E27FC236}">
                <a16:creationId xmlns:a16="http://schemas.microsoft.com/office/drawing/2014/main" id="{803032EA-6097-491A-99ED-73AC7F693AF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72</a:t>
            </a:fld>
            <a:endParaRPr lang="en-US" sz="1400" dirty="0">
              <a:solidFill>
                <a:srgbClr val="000000"/>
              </a:solidFill>
              <a:latin typeface="Calibri" panose="020F0502020204030204" pitchFamily="34" charset="0"/>
            </a:endParaRPr>
          </a:p>
        </p:txBody>
      </p:sp>
      <p:sp>
        <p:nvSpPr>
          <p:cNvPr id="3" name="TextBox 2">
            <a:extLst>
              <a:ext uri="{FF2B5EF4-FFF2-40B4-BE49-F238E27FC236}">
                <a16:creationId xmlns:a16="http://schemas.microsoft.com/office/drawing/2014/main" id="{5FB50D94-C76D-FAAE-B851-A1865B8841E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Injuries</a:t>
            </a:r>
          </a:p>
        </p:txBody>
      </p:sp>
      <p:sp>
        <p:nvSpPr>
          <p:cNvPr id="8" name="TextBox 3">
            <a:extLst>
              <a:ext uri="{FF2B5EF4-FFF2-40B4-BE49-F238E27FC236}">
                <a16:creationId xmlns:a16="http://schemas.microsoft.com/office/drawing/2014/main" id="{16FF9FDD-65A5-A596-E425-DB60C725438F}"/>
              </a:ext>
            </a:extLst>
          </p:cNvPr>
          <p:cNvSpPr txBox="1">
            <a:spLocks noChangeArrowheads="1"/>
          </p:cNvSpPr>
          <p:nvPr/>
        </p:nvSpPr>
        <p:spPr bwMode="auto">
          <a:xfrm>
            <a:off x="713432" y="1044122"/>
            <a:ext cx="10564168" cy="3354765"/>
          </a:xfrm>
          <a:prstGeom prst="rect">
            <a:avLst/>
          </a:prstGeom>
          <a:noFill/>
          <a:ln w="9525">
            <a:noFill/>
            <a:miter lim="800000"/>
            <a:headEnd/>
            <a:tailEnd/>
          </a:ln>
        </p:spPr>
        <p:txBody>
          <a:bodyPr wrap="square">
            <a:spAutoFit/>
          </a:bodyPr>
          <a:lstStyle/>
          <a:p>
            <a:pPr lvl="1"/>
            <a:r>
              <a:rPr lang="en-US" sz="3600" b="1" dirty="0">
                <a:solidFill>
                  <a:srgbClr val="0000FF"/>
                </a:solidFill>
                <a:latin typeface="Calibri" pitchFamily="34" charset="0"/>
              </a:rPr>
              <a:t>When to stop</a:t>
            </a:r>
            <a:r>
              <a:rPr lang="en-US" sz="3600" b="1" dirty="0">
                <a:latin typeface="Calibri" pitchFamily="34" charset="0"/>
              </a:rPr>
              <a:t>:   </a:t>
            </a:r>
            <a:r>
              <a:rPr lang="en-US" sz="3600" b="1" cap="all" dirty="0">
                <a:latin typeface="Calibri" pitchFamily="34" charset="0"/>
              </a:rPr>
              <a:t>anytime  /  immediately</a:t>
            </a:r>
          </a:p>
          <a:p>
            <a:pPr marL="914400" lvl="1" indent="-457200">
              <a:buFont typeface="Arial" panose="020B0604020202020204" pitchFamily="34" charset="0"/>
              <a:buChar char="•"/>
            </a:pPr>
            <a:r>
              <a:rPr lang="en-US" sz="3600" dirty="0">
                <a:latin typeface="Calibri" pitchFamily="34" charset="0"/>
              </a:rPr>
              <a:t>In younger players’ games, err on the side of caution. Stop sooner than later.</a:t>
            </a:r>
          </a:p>
          <a:p>
            <a:pPr marL="914400" lvl="1" indent="-457200">
              <a:buFont typeface="Arial" panose="020B0604020202020204" pitchFamily="34" charset="0"/>
              <a:buChar char="•"/>
            </a:pPr>
            <a:r>
              <a:rPr lang="en-US" sz="3600" dirty="0">
                <a:latin typeface="Calibri" pitchFamily="34" charset="0"/>
              </a:rPr>
              <a:t>Always if you suspect a head injury</a:t>
            </a:r>
          </a:p>
          <a:p>
            <a:endParaRPr lang="en-US" sz="3200" b="1" dirty="0">
              <a:latin typeface="Calibri" pitchFamily="34" charset="0"/>
            </a:endParaRPr>
          </a:p>
          <a:p>
            <a:pPr marL="571500" indent="-571500">
              <a:buFont typeface="Arial" panose="020B0604020202020204" pitchFamily="34" charset="0"/>
              <a:buChar char="•"/>
            </a:pPr>
            <a:endParaRPr lang="en-US" sz="3600" b="1" dirty="0">
              <a:latin typeface="Calibri" pitchFamily="34" charset="0"/>
            </a:endParaRPr>
          </a:p>
        </p:txBody>
      </p:sp>
      <p:pic>
        <p:nvPicPr>
          <p:cNvPr id="6" name="Picture 2" descr="C:\Users\thomasb\My Files\AYSO\Pictures - Aug 2009\©MJanoszAYSORefereeClinic41.JPG">
            <a:extLst>
              <a:ext uri="{FF2B5EF4-FFF2-40B4-BE49-F238E27FC236}">
                <a16:creationId xmlns:a16="http://schemas.microsoft.com/office/drawing/2014/main" id="{B1085567-2DAC-C25B-BA7D-32695DFA36A9}"/>
              </a:ext>
            </a:extLst>
          </p:cNvPr>
          <p:cNvPicPr>
            <a:picLocks noChangeAspect="1" noChangeArrowheads="1"/>
          </p:cNvPicPr>
          <p:nvPr/>
        </p:nvPicPr>
        <p:blipFill>
          <a:blip r:embed="rId3"/>
          <a:srcRect/>
          <a:stretch>
            <a:fillRect/>
          </a:stretch>
        </p:blipFill>
        <p:spPr bwMode="auto">
          <a:xfrm>
            <a:off x="4752085" y="3720310"/>
            <a:ext cx="3099023" cy="2098397"/>
          </a:xfrm>
          <a:prstGeom prst="rect">
            <a:avLst/>
          </a:prstGeom>
          <a:noFill/>
          <a:ln w="9525">
            <a:noFill/>
            <a:miter lim="800000"/>
            <a:headEnd/>
            <a:tailEnd/>
          </a:ln>
        </p:spPr>
      </p:pic>
    </p:spTree>
    <p:extLst>
      <p:ext uri="{BB962C8B-B14F-4D97-AF65-F5344CB8AC3E}">
        <p14:creationId xmlns:p14="http://schemas.microsoft.com/office/powerpoint/2010/main" val="194420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31115" y="1143000"/>
            <a:ext cx="10929770" cy="4572000"/>
          </a:xfrm>
          <a:prstGeom prst="rect">
            <a:avLst/>
          </a:prstGeom>
        </p:spPr>
        <p:txBody>
          <a:bodyPr>
            <a:normAutofit/>
          </a:bodyPr>
          <a:lstStyle/>
          <a:p>
            <a:pPr eaLnBrk="0" hangingPunct="0">
              <a:spcBef>
                <a:spcPct val="20000"/>
              </a:spcBef>
              <a:defRPr/>
            </a:pPr>
            <a:r>
              <a:rPr lang="en-US" sz="3600" b="1" kern="0" dirty="0">
                <a:solidFill>
                  <a:srgbClr val="000000"/>
                </a:solidFill>
                <a:latin typeface="Calibri" pitchFamily="34" charset="0"/>
              </a:rPr>
              <a:t>If player is injured and leaves field, with Referee’s permission: </a:t>
            </a:r>
          </a:p>
          <a:p>
            <a:pPr marL="342900" indent="-342900" eaLnBrk="0" hangingPunct="0">
              <a:spcBef>
                <a:spcPct val="20000"/>
              </a:spcBef>
              <a:buFont typeface="Arial" pitchFamily="34" charset="0"/>
              <a:buChar char="•"/>
              <a:defRPr/>
            </a:pPr>
            <a:r>
              <a:rPr lang="en-US" sz="3600" kern="0" dirty="0">
                <a:solidFill>
                  <a:srgbClr val="000000"/>
                </a:solidFill>
                <a:latin typeface="Calibri" pitchFamily="34" charset="0"/>
              </a:rPr>
              <a:t>Coach can decide if their team will play short (fewer than number normally on the field) until player returns to field, with Referee’s permission</a:t>
            </a:r>
          </a:p>
          <a:p>
            <a:pPr marL="342900" indent="-342900" algn="ctr" eaLnBrk="0" hangingPunct="0">
              <a:spcBef>
                <a:spcPct val="20000"/>
              </a:spcBef>
              <a:defRPr/>
            </a:pPr>
            <a:r>
              <a:rPr lang="en-US" sz="4000" kern="0" dirty="0">
                <a:solidFill>
                  <a:srgbClr val="000000"/>
                </a:solidFill>
                <a:latin typeface="Calibri" pitchFamily="34" charset="0"/>
              </a:rPr>
              <a:t> </a:t>
            </a:r>
            <a:r>
              <a:rPr lang="en-US" sz="4000" b="1" kern="0" dirty="0">
                <a:solidFill>
                  <a:srgbClr val="000000"/>
                </a:solidFill>
                <a:latin typeface="Calibri" pitchFamily="34" charset="0"/>
              </a:rPr>
              <a:t>or</a:t>
            </a:r>
          </a:p>
          <a:p>
            <a:pPr marL="463550" indent="-463550" eaLnBrk="0" hangingPunct="0">
              <a:spcBef>
                <a:spcPct val="20000"/>
              </a:spcBef>
              <a:buFont typeface="Arial" pitchFamily="34" charset="0"/>
              <a:buChar char="•"/>
              <a:defRPr/>
            </a:pPr>
            <a:r>
              <a:rPr lang="en-US" sz="3600" kern="0" dirty="0">
                <a:solidFill>
                  <a:srgbClr val="000000"/>
                </a:solidFill>
                <a:latin typeface="Calibri" pitchFamily="34" charset="0"/>
              </a:rPr>
              <a:t>Coach can substitute for injured player.</a:t>
            </a:r>
          </a:p>
        </p:txBody>
      </p:sp>
      <p:sp>
        <p:nvSpPr>
          <p:cNvPr id="3" name="Slide Number Placeholder 2">
            <a:extLst>
              <a:ext uri="{FF2B5EF4-FFF2-40B4-BE49-F238E27FC236}">
                <a16:creationId xmlns:a16="http://schemas.microsoft.com/office/drawing/2014/main" id="{99E6E049-9107-4AC1-BEEA-5E39880329E9}"/>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73</a:t>
            </a:fld>
            <a:endParaRPr lang="en-US" sz="1400" dirty="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E083914C-9F28-53E8-69E3-DBB3C1E3A366}"/>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Injuries</a:t>
            </a:r>
          </a:p>
        </p:txBody>
      </p:sp>
    </p:spTree>
    <p:extLst>
      <p:ext uri="{BB962C8B-B14F-4D97-AF65-F5344CB8AC3E}">
        <p14:creationId xmlns:p14="http://schemas.microsoft.com/office/powerpoint/2010/main" val="230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Box 7"/>
          <p:cNvSpPr txBox="1">
            <a:spLocks noChangeArrowheads="1"/>
          </p:cNvSpPr>
          <p:nvPr/>
        </p:nvSpPr>
        <p:spPr bwMode="auto">
          <a:xfrm>
            <a:off x="990600" y="1295400"/>
            <a:ext cx="5562600" cy="1077218"/>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endParaRPr lang="en-US" sz="3200" dirty="0">
              <a:latin typeface="Calibri" pitchFamily="34" charset="0"/>
            </a:endParaRPr>
          </a:p>
          <a:p>
            <a:endParaRPr lang="en-US" sz="3200" b="1" dirty="0">
              <a:latin typeface="Calibri" pitchFamily="34" charset="0"/>
            </a:endParaRPr>
          </a:p>
        </p:txBody>
      </p:sp>
      <p:sp>
        <p:nvSpPr>
          <p:cNvPr id="2" name="Slide Number Placeholder 1">
            <a:extLst>
              <a:ext uri="{FF2B5EF4-FFF2-40B4-BE49-F238E27FC236}">
                <a16:creationId xmlns:a16="http://schemas.microsoft.com/office/drawing/2014/main" id="{957BB7C8-2169-4653-95AC-EF39031E8D2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74</a:t>
            </a:fld>
            <a:endParaRPr lang="en-US" sz="14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61B85377-5F0B-DC74-D27A-E03280985145}"/>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Blood on player or uniform</a:t>
            </a:r>
          </a:p>
        </p:txBody>
      </p:sp>
      <p:sp>
        <p:nvSpPr>
          <p:cNvPr id="6" name="TextBox 3">
            <a:extLst>
              <a:ext uri="{FF2B5EF4-FFF2-40B4-BE49-F238E27FC236}">
                <a16:creationId xmlns:a16="http://schemas.microsoft.com/office/drawing/2014/main" id="{D1BD6235-48AA-35A5-7B4B-5102DE2269B6}"/>
              </a:ext>
            </a:extLst>
          </p:cNvPr>
          <p:cNvSpPr txBox="1">
            <a:spLocks noChangeArrowheads="1"/>
          </p:cNvSpPr>
          <p:nvPr/>
        </p:nvSpPr>
        <p:spPr bwMode="auto">
          <a:xfrm>
            <a:off x="631115" y="1295400"/>
            <a:ext cx="10564168" cy="3416320"/>
          </a:xfrm>
          <a:prstGeom prst="rect">
            <a:avLst/>
          </a:prstGeom>
          <a:noFill/>
          <a:ln w="9525">
            <a:noFill/>
            <a:miter lim="800000"/>
            <a:headEnd/>
            <a:tailEnd/>
          </a:ln>
        </p:spPr>
        <p:txBody>
          <a:bodyPr wrap="square">
            <a:spAutoFit/>
          </a:bodyPr>
          <a:lstStyle/>
          <a:p>
            <a:pPr marL="914400" lvl="1" indent="-457200">
              <a:buFont typeface="Arial" panose="020B0604020202020204" pitchFamily="34" charset="0"/>
              <a:buChar char="•"/>
            </a:pPr>
            <a:r>
              <a:rPr lang="en-US" sz="3600" dirty="0">
                <a:latin typeface="Calibri" pitchFamily="34" charset="0"/>
              </a:rPr>
              <a:t>Player must leave field until allowed to return, </a:t>
            </a:r>
            <a:br>
              <a:rPr lang="en-US" sz="3600" dirty="0">
                <a:latin typeface="Calibri" pitchFamily="34" charset="0"/>
              </a:rPr>
            </a:br>
            <a:r>
              <a:rPr lang="en-US" sz="3600" dirty="0">
                <a:latin typeface="Calibri" pitchFamily="34" charset="0"/>
              </a:rPr>
              <a:t>with Referee’s permission</a:t>
            </a:r>
          </a:p>
          <a:p>
            <a:pPr marL="914400" lvl="1" indent="-457200">
              <a:buFont typeface="Arial" panose="020B0604020202020204" pitchFamily="34" charset="0"/>
              <a:buChar char="•"/>
            </a:pPr>
            <a:r>
              <a:rPr lang="en-US" sz="3600" dirty="0">
                <a:latin typeface="Calibri" pitchFamily="34" charset="0"/>
              </a:rPr>
              <a:t>Blood on body must be removed</a:t>
            </a:r>
          </a:p>
          <a:p>
            <a:pPr marL="914400" lvl="1" indent="-457200">
              <a:buFont typeface="Arial" panose="020B0604020202020204" pitchFamily="34" charset="0"/>
              <a:buChar char="•"/>
            </a:pPr>
            <a:r>
              <a:rPr lang="en-US" sz="3600" dirty="0">
                <a:latin typeface="Calibri" pitchFamily="34" charset="0"/>
              </a:rPr>
              <a:t>Blood on clothing must be neutralized</a:t>
            </a:r>
          </a:p>
          <a:p>
            <a:pPr marL="914400" lvl="1" indent="-457200">
              <a:buFont typeface="Arial" panose="020B0604020202020204" pitchFamily="34" charset="0"/>
              <a:buChar char="•"/>
            </a:pPr>
            <a:r>
              <a:rPr lang="en-US" sz="3600" dirty="0">
                <a:solidFill>
                  <a:srgbClr val="FF0000"/>
                </a:solidFill>
                <a:latin typeface="Calibri" pitchFamily="34" charset="0"/>
              </a:rPr>
              <a:t>Coach’s responsibility to address</a:t>
            </a:r>
          </a:p>
          <a:p>
            <a:pPr marL="914400" lvl="1" indent="-457200">
              <a:buFont typeface="Arial" panose="020B0604020202020204" pitchFamily="34" charset="0"/>
              <a:buChar char="•"/>
            </a:pPr>
            <a:r>
              <a:rPr lang="en-US" sz="3600" dirty="0">
                <a:solidFill>
                  <a:srgbClr val="FF0000"/>
                </a:solidFill>
                <a:latin typeface="Calibri" pitchFamily="34" charset="0"/>
              </a:rPr>
              <a:t>Referee’s responsibility to verify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115" y="1402081"/>
            <a:ext cx="10929770" cy="3416320"/>
          </a:xfrm>
          <a:prstGeom prst="rect">
            <a:avLst/>
          </a:prstGeom>
          <a:noFill/>
        </p:spPr>
        <p:txBody>
          <a:bodyPr wrap="square">
            <a:spAutoFit/>
          </a:bodyPr>
          <a:lstStyle/>
          <a:p>
            <a:pPr>
              <a:defRPr/>
            </a:pPr>
            <a:r>
              <a:rPr lang="en-US" sz="3600" b="1" dirty="0">
                <a:solidFill>
                  <a:srgbClr val="000000"/>
                </a:solidFill>
                <a:latin typeface="Calibri" pitchFamily="34" charset="0"/>
              </a:rPr>
              <a:t>Four opportunities:</a:t>
            </a:r>
          </a:p>
          <a:p>
            <a:pPr marL="1139825" indent="-514350">
              <a:buFont typeface="+mj-lt"/>
              <a:buAutoNum type="arabicPeriod"/>
              <a:defRPr/>
            </a:pPr>
            <a:r>
              <a:rPr lang="en-US" sz="3600" dirty="0">
                <a:solidFill>
                  <a:srgbClr val="000000"/>
                </a:solidFill>
                <a:latin typeface="Calibri" pitchFamily="34" charset="0"/>
              </a:rPr>
              <a:t>About midway through first half</a:t>
            </a:r>
          </a:p>
          <a:p>
            <a:pPr marL="1139825" indent="-514350">
              <a:buFont typeface="+mj-lt"/>
              <a:buAutoNum type="arabicPeriod"/>
              <a:defRPr/>
            </a:pPr>
            <a:r>
              <a:rPr lang="en-US" sz="3600" dirty="0">
                <a:solidFill>
                  <a:srgbClr val="000000"/>
                </a:solidFill>
                <a:latin typeface="Calibri" pitchFamily="34" charset="0"/>
              </a:rPr>
              <a:t>Halftime</a:t>
            </a:r>
          </a:p>
          <a:p>
            <a:pPr marL="1139825" indent="-514350">
              <a:buFont typeface="+mj-lt"/>
              <a:buAutoNum type="arabicPeriod"/>
              <a:defRPr/>
            </a:pPr>
            <a:r>
              <a:rPr lang="en-US" sz="3600" dirty="0">
                <a:solidFill>
                  <a:srgbClr val="000000"/>
                </a:solidFill>
                <a:latin typeface="Calibri" pitchFamily="34" charset="0"/>
              </a:rPr>
              <a:t>About midway through second half</a:t>
            </a:r>
          </a:p>
          <a:p>
            <a:pPr marL="1139825" indent="-514350">
              <a:buFont typeface="+mj-lt"/>
              <a:buAutoNum type="arabicPeriod"/>
              <a:defRPr/>
            </a:pPr>
            <a:r>
              <a:rPr lang="en-US" sz="3600" dirty="0">
                <a:solidFill>
                  <a:srgbClr val="000000"/>
                </a:solidFill>
                <a:latin typeface="Calibri" pitchFamily="34" charset="0"/>
              </a:rPr>
              <a:t>Injury (for injured player)</a:t>
            </a:r>
          </a:p>
          <a:p>
            <a:pPr marL="625475">
              <a:defRPr/>
            </a:pPr>
            <a:endParaRPr lang="en-US" sz="3600" dirty="0">
              <a:solidFill>
                <a:srgbClr val="000000"/>
              </a:solidFill>
              <a:latin typeface="Calibri" pitchFamily="34" charset="0"/>
            </a:endParaRPr>
          </a:p>
        </p:txBody>
      </p:sp>
      <p:sp>
        <p:nvSpPr>
          <p:cNvPr id="2" name="Slide Number Placeholder 1">
            <a:extLst>
              <a:ext uri="{FF2B5EF4-FFF2-40B4-BE49-F238E27FC236}">
                <a16:creationId xmlns:a16="http://schemas.microsoft.com/office/drawing/2014/main" id="{1488198D-11A9-4565-BD71-116284F325B5}"/>
              </a:ext>
            </a:extLst>
          </p:cNvPr>
          <p:cNvSpPr>
            <a:spLocks noGrp="1"/>
          </p:cNvSpPr>
          <p:nvPr>
            <p:ph type="sldNum" sz="quarter" idx="10"/>
          </p:nvPr>
        </p:nvSpPr>
        <p:spPr/>
        <p:txBody>
          <a:bodyPr/>
          <a:lstStyle/>
          <a:p>
            <a:pPr>
              <a:defRPr/>
            </a:pPr>
            <a:fld id="{468A5314-886A-4021-9937-F061FACB4256}" type="slidenum">
              <a:rPr lang="en-US" smtClean="0">
                <a:solidFill>
                  <a:srgbClr val="000000"/>
                </a:solidFill>
              </a:rPr>
              <a:pPr>
                <a:defRPr/>
              </a:pPr>
              <a:t>75</a:t>
            </a:fld>
            <a:endParaRPr lang="en-US" dirty="0">
              <a:solidFill>
                <a:srgbClr val="000000"/>
              </a:solidFill>
            </a:endParaRPr>
          </a:p>
        </p:txBody>
      </p:sp>
      <p:sp>
        <p:nvSpPr>
          <p:cNvPr id="3" name="TextBox 2">
            <a:extLst>
              <a:ext uri="{FF2B5EF4-FFF2-40B4-BE49-F238E27FC236}">
                <a16:creationId xmlns:a16="http://schemas.microsoft.com/office/drawing/2014/main" id="{9B2242ED-98AC-1165-AB53-EA85DF51CE53}"/>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Substitutions</a:t>
            </a:r>
          </a:p>
        </p:txBody>
      </p:sp>
    </p:spTree>
    <p:extLst>
      <p:ext uri="{BB962C8B-B14F-4D97-AF65-F5344CB8AC3E}">
        <p14:creationId xmlns:p14="http://schemas.microsoft.com/office/powerpoint/2010/main" val="381289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Box 3"/>
          <p:cNvSpPr txBox="1">
            <a:spLocks noChangeArrowheads="1"/>
          </p:cNvSpPr>
          <p:nvPr/>
        </p:nvSpPr>
        <p:spPr bwMode="auto">
          <a:xfrm>
            <a:off x="713432" y="1044122"/>
            <a:ext cx="7027437" cy="3970318"/>
          </a:xfrm>
          <a:prstGeom prst="rect">
            <a:avLst/>
          </a:prstGeom>
          <a:noFill/>
          <a:ln w="9525">
            <a:noFill/>
            <a:miter lim="800000"/>
            <a:headEnd/>
            <a:tailEnd/>
          </a:ln>
        </p:spPr>
        <p:txBody>
          <a:bodyPr wrap="square">
            <a:spAutoFit/>
          </a:bodyPr>
          <a:lstStyle/>
          <a:p>
            <a:r>
              <a:rPr lang="en-US" sz="3600" b="1" dirty="0">
                <a:solidFill>
                  <a:srgbClr val="0000FF"/>
                </a:solidFill>
                <a:latin typeface="Calibri" pitchFamily="34" charset="0"/>
              </a:rPr>
              <a:t>Unusual reasons for stopping play</a:t>
            </a:r>
          </a:p>
          <a:p>
            <a:pPr marL="571500" indent="-571500">
              <a:buFont typeface="Arial" panose="020B0604020202020204" pitchFamily="34" charset="0"/>
              <a:buChar char="•"/>
            </a:pPr>
            <a:r>
              <a:rPr lang="en-US" sz="3600" dirty="0">
                <a:solidFill>
                  <a:srgbClr val="000000"/>
                </a:solidFill>
                <a:latin typeface="Calibri" pitchFamily="34" charset="0"/>
              </a:rPr>
              <a:t>Dog on the field</a:t>
            </a:r>
          </a:p>
          <a:p>
            <a:pPr marL="571500" indent="-571500">
              <a:buFont typeface="Arial" panose="020B0604020202020204" pitchFamily="34" charset="0"/>
              <a:buChar char="•"/>
            </a:pPr>
            <a:r>
              <a:rPr lang="en-US" sz="3600" dirty="0">
                <a:solidFill>
                  <a:srgbClr val="000000"/>
                </a:solidFill>
                <a:latin typeface="Calibri" pitchFamily="34" charset="0"/>
              </a:rPr>
              <a:t>Extra ball or non-player on field</a:t>
            </a:r>
          </a:p>
          <a:p>
            <a:pPr marL="571500" indent="-571500">
              <a:buFont typeface="Arial" panose="020B0604020202020204" pitchFamily="34" charset="0"/>
              <a:buChar char="•"/>
            </a:pPr>
            <a:r>
              <a:rPr lang="en-US" sz="3600" dirty="0">
                <a:solidFill>
                  <a:srgbClr val="000000"/>
                </a:solidFill>
                <a:latin typeface="Calibri" pitchFamily="34" charset="0"/>
              </a:rPr>
              <a:t>Ball hits referee and gives a team an advantage</a:t>
            </a:r>
          </a:p>
          <a:p>
            <a:pPr marL="571500" indent="-571500">
              <a:buFont typeface="Arial" panose="020B0604020202020204" pitchFamily="34" charset="0"/>
              <a:buChar char="•"/>
            </a:pPr>
            <a:r>
              <a:rPr lang="en-US" sz="3600" dirty="0">
                <a:solidFill>
                  <a:srgbClr val="000000"/>
                </a:solidFill>
                <a:latin typeface="Calibri" pitchFamily="34" charset="0"/>
              </a:rPr>
              <a:t>Etc.</a:t>
            </a:r>
          </a:p>
          <a:p>
            <a:pPr marL="571500" indent="-571500">
              <a:buFont typeface="Arial" panose="020B0604020202020204" pitchFamily="34" charset="0"/>
              <a:buChar char="•"/>
            </a:pPr>
            <a:endParaRPr lang="en-US" sz="3600" b="1" dirty="0">
              <a:latin typeface="Calibri" pitchFamily="34" charset="0"/>
            </a:endParaRPr>
          </a:p>
        </p:txBody>
      </p:sp>
      <p:pic>
        <p:nvPicPr>
          <p:cNvPr id="63495" name="Picture 7" descr="C:\Documents and Settings\Gary\My Documents\My Pictures\Soccer Images\39177080_thb.jpg"/>
          <p:cNvPicPr>
            <a:picLocks noChangeAspect="1" noChangeArrowheads="1"/>
          </p:cNvPicPr>
          <p:nvPr/>
        </p:nvPicPr>
        <p:blipFill>
          <a:blip r:embed="rId3" cstate="print"/>
          <a:srcRect/>
          <a:stretch>
            <a:fillRect/>
          </a:stretch>
        </p:blipFill>
        <p:spPr bwMode="auto">
          <a:xfrm>
            <a:off x="7877898" y="1367287"/>
            <a:ext cx="3399702" cy="2690673"/>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643BED6-25C8-4A1E-A295-FE8996BD54C7}"/>
              </a:ext>
            </a:extLst>
          </p:cNvPr>
          <p:cNvSpPr>
            <a:spLocks noGrp="1"/>
          </p:cNvSpPr>
          <p:nvPr>
            <p:ph type="sldNum" sz="quarter" idx="10"/>
          </p:nvPr>
        </p:nvSpPr>
        <p:spPr/>
        <p:txBody>
          <a:bodyPr/>
          <a:lstStyle/>
          <a:p>
            <a:pPr>
              <a:defRPr/>
            </a:pPr>
            <a:fld id="{468A5314-886A-4021-9937-F061FACB4256}" type="slidenum">
              <a:rPr lang="en-US" smtClean="0">
                <a:solidFill>
                  <a:srgbClr val="000000"/>
                </a:solidFill>
              </a:rPr>
              <a:pPr>
                <a:defRPr/>
              </a:pPr>
              <a:t>76</a:t>
            </a:fld>
            <a:endParaRPr lang="en-US" dirty="0">
              <a:solidFill>
                <a:srgbClr val="000000"/>
              </a:solidFill>
            </a:endParaRPr>
          </a:p>
        </p:txBody>
      </p:sp>
      <p:sp>
        <p:nvSpPr>
          <p:cNvPr id="3" name="TextBox 2">
            <a:extLst>
              <a:ext uri="{FF2B5EF4-FFF2-40B4-BE49-F238E27FC236}">
                <a16:creationId xmlns:a16="http://schemas.microsoft.com/office/drawing/2014/main" id="{152EB736-486B-7771-3105-0E00ADB9EF51}"/>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Outside interference</a:t>
            </a:r>
          </a:p>
        </p:txBody>
      </p:sp>
    </p:spTree>
    <p:extLst>
      <p:ext uri="{BB962C8B-B14F-4D97-AF65-F5344CB8AC3E}">
        <p14:creationId xmlns:p14="http://schemas.microsoft.com/office/powerpoint/2010/main" val="18819164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C056E-96B8-4B29-8FF4-41DD2CC5AB7F}"/>
              </a:ext>
            </a:extLst>
          </p:cNvPr>
          <p:cNvSpPr>
            <a:spLocks noGrp="1"/>
          </p:cNvSpPr>
          <p:nvPr>
            <p:ph type="sldNum" sz="quarter" idx="10"/>
          </p:nvPr>
        </p:nvSpPr>
        <p:spPr/>
        <p:txBody>
          <a:bodyPr/>
          <a:lstStyle/>
          <a:p>
            <a:pPr>
              <a:defRPr/>
            </a:pPr>
            <a:fld id="{3C127D7A-23CC-4A3C-B9F7-82699CED0AD4}" type="slidenum">
              <a:rPr lang="en-US" smtClean="0">
                <a:solidFill>
                  <a:srgbClr val="000000"/>
                </a:solidFill>
              </a:rPr>
              <a:pPr>
                <a:defRPr/>
              </a:pPr>
              <a:t>77</a:t>
            </a:fld>
            <a:endParaRPr lang="en-US" dirty="0">
              <a:solidFill>
                <a:srgbClr val="000000"/>
              </a:solidFill>
            </a:endParaRPr>
          </a:p>
        </p:txBody>
      </p:sp>
      <p:sp>
        <p:nvSpPr>
          <p:cNvPr id="3" name="Content Placeholder 2"/>
          <p:cNvSpPr>
            <a:spLocks noGrp="1"/>
          </p:cNvSpPr>
          <p:nvPr>
            <p:ph idx="4294967295"/>
          </p:nvPr>
        </p:nvSpPr>
        <p:spPr>
          <a:xfrm>
            <a:off x="762000" y="1066800"/>
            <a:ext cx="10668000" cy="5486400"/>
          </a:xfrm>
        </p:spPr>
        <p:txBody>
          <a:bodyPr>
            <a:noAutofit/>
          </a:bodyPr>
          <a:lstStyle/>
          <a:p>
            <a:pPr>
              <a:defRPr/>
            </a:pPr>
            <a:r>
              <a:rPr lang="en-US" sz="3600" b="1" dirty="0">
                <a:latin typeface="Calibri" pitchFamily="34" charset="0"/>
              </a:rPr>
              <a:t>Thunder and lightning:</a:t>
            </a:r>
          </a:p>
          <a:p>
            <a:pPr algn="ctr">
              <a:buNone/>
              <a:defRPr/>
            </a:pPr>
            <a:r>
              <a:rPr lang="en-US" sz="3600" dirty="0">
                <a:latin typeface="Calibri" pitchFamily="34" charset="0"/>
              </a:rPr>
              <a:t>“</a:t>
            </a:r>
            <a:r>
              <a:rPr lang="en-US" sz="3600" i="1" dirty="0">
                <a:latin typeface="Calibri" pitchFamily="34" charset="0"/>
              </a:rPr>
              <a:t>Hear it, fear it; see it, flee it</a:t>
            </a:r>
            <a:r>
              <a:rPr lang="en-US" sz="3600" dirty="0">
                <a:latin typeface="Calibri" pitchFamily="34" charset="0"/>
              </a:rPr>
              <a:t>.”</a:t>
            </a:r>
          </a:p>
          <a:p>
            <a:pPr lvl="1">
              <a:defRPr/>
            </a:pPr>
            <a:r>
              <a:rPr lang="en-US" sz="3600" dirty="0">
                <a:latin typeface="Calibri" pitchFamily="34" charset="0"/>
              </a:rPr>
              <a:t>If you see lightning </a:t>
            </a:r>
            <a:r>
              <a:rPr lang="en-US" sz="3600" b="1" dirty="0">
                <a:latin typeface="Calibri" pitchFamily="34" charset="0"/>
              </a:rPr>
              <a:t>or</a:t>
            </a:r>
            <a:r>
              <a:rPr lang="en-US" sz="3600" dirty="0">
                <a:latin typeface="Calibri" pitchFamily="34" charset="0"/>
              </a:rPr>
              <a:t> hear thunder, suspend the game until at least 30 minutes has passed since last lightning or thunder.</a:t>
            </a:r>
          </a:p>
          <a:p>
            <a:pPr>
              <a:defRPr/>
            </a:pPr>
            <a:r>
              <a:rPr lang="en-US" sz="3600" b="1" dirty="0">
                <a:latin typeface="Calibri" pitchFamily="34" charset="0"/>
              </a:rPr>
              <a:t>Hot days: </a:t>
            </a:r>
            <a:r>
              <a:rPr lang="en-US" sz="3600" dirty="0">
                <a:latin typeface="Calibri" pitchFamily="34" charset="0"/>
              </a:rPr>
              <a:t>Be sure players get adequate hydration opportunities.</a:t>
            </a:r>
          </a:p>
        </p:txBody>
      </p:sp>
      <p:sp>
        <p:nvSpPr>
          <p:cNvPr id="4" name="TextBox 3">
            <a:extLst>
              <a:ext uri="{FF2B5EF4-FFF2-40B4-BE49-F238E27FC236}">
                <a16:creationId xmlns:a16="http://schemas.microsoft.com/office/drawing/2014/main" id="{63A66640-3215-2656-F39B-1FC7F7AFC8AD}"/>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Weather safety</a:t>
            </a:r>
          </a:p>
        </p:txBody>
      </p:sp>
    </p:spTree>
    <p:extLst>
      <p:ext uri="{BB962C8B-B14F-4D97-AF65-F5344CB8AC3E}">
        <p14:creationId xmlns:p14="http://schemas.microsoft.com/office/powerpoint/2010/main" val="22360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Box 4"/>
          <p:cNvSpPr txBox="1">
            <a:spLocks noChangeArrowheads="1"/>
          </p:cNvSpPr>
          <p:nvPr/>
        </p:nvSpPr>
        <p:spPr bwMode="auto">
          <a:xfrm>
            <a:off x="631115" y="1166812"/>
            <a:ext cx="5895810" cy="1200329"/>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US" sz="3600" dirty="0">
                <a:latin typeface="Calibri" pitchFamily="34" charset="0"/>
              </a:rPr>
              <a:t>At end of first half</a:t>
            </a:r>
          </a:p>
          <a:p>
            <a:pPr marL="571500" indent="-571500">
              <a:buFont typeface="Arial" panose="020B0604020202020204" pitchFamily="34" charset="0"/>
              <a:buChar char="•"/>
            </a:pPr>
            <a:r>
              <a:rPr lang="en-US" sz="3600" dirty="0">
                <a:latin typeface="Calibri" pitchFamily="34" charset="0"/>
              </a:rPr>
              <a:t>At the end of game</a:t>
            </a:r>
          </a:p>
        </p:txBody>
      </p:sp>
      <p:pic>
        <p:nvPicPr>
          <p:cNvPr id="6" name="Picture 5">
            <a:extLst>
              <a:ext uri="{FF2B5EF4-FFF2-40B4-BE49-F238E27FC236}">
                <a16:creationId xmlns:a16="http://schemas.microsoft.com/office/drawing/2014/main" id="{5369DEEA-E95B-48D8-8A45-D9DC7E1D6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596" y="1166812"/>
            <a:ext cx="3801977" cy="4379878"/>
          </a:xfrm>
          <a:prstGeom prst="rect">
            <a:avLst/>
          </a:prstGeom>
        </p:spPr>
      </p:pic>
      <p:sp>
        <p:nvSpPr>
          <p:cNvPr id="2" name="Slide Number Placeholder 1">
            <a:extLst>
              <a:ext uri="{FF2B5EF4-FFF2-40B4-BE49-F238E27FC236}">
                <a16:creationId xmlns:a16="http://schemas.microsoft.com/office/drawing/2014/main" id="{1526A4EB-D383-4E6A-B0CD-9FE76A55BD95}"/>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78</a:t>
            </a:fld>
            <a:endParaRPr lang="en-US" sz="1400" dirty="0">
              <a:solidFill>
                <a:srgbClr val="000000"/>
              </a:solidFill>
              <a:latin typeface="Calibri" panose="020F0502020204030204" pitchFamily="34" charset="0"/>
            </a:endParaRPr>
          </a:p>
        </p:txBody>
      </p:sp>
      <p:sp>
        <p:nvSpPr>
          <p:cNvPr id="3" name="TextBox 2">
            <a:extLst>
              <a:ext uri="{FF2B5EF4-FFF2-40B4-BE49-F238E27FC236}">
                <a16:creationId xmlns:a16="http://schemas.microsoft.com/office/drawing/2014/main" id="{37265A0F-1466-81B6-85F4-846029861E04}"/>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Time expires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1143000"/>
            <a:ext cx="9144000" cy="53340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607FE7CC-0A15-47D0-A214-F6E698BBE59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Subtitle 2">
            <a:extLst>
              <a:ext uri="{FF2B5EF4-FFF2-40B4-BE49-F238E27FC236}">
                <a16:creationId xmlns:a16="http://schemas.microsoft.com/office/drawing/2014/main" id="{4FF1B6AF-FB0B-DB49-BC35-B1CACDF03653}"/>
              </a:ext>
            </a:extLst>
          </p:cNvPr>
          <p:cNvSpPr txBox="1">
            <a:spLocks/>
          </p:cNvSpPr>
          <p:nvPr/>
        </p:nvSpPr>
        <p:spPr>
          <a:xfrm>
            <a:off x="1905000" y="2309896"/>
            <a:ext cx="8382000" cy="4014537"/>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30751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98885" y="1588532"/>
            <a:ext cx="10951285" cy="4495800"/>
          </a:xfrm>
          <a:prstGeom prst="rect">
            <a:avLst/>
          </a:prstGeom>
        </p:spPr>
        <p:txBody>
          <a:bodyPr>
            <a:normAutofit/>
          </a:bodyPr>
          <a:lstStyle/>
          <a:p>
            <a:pPr marL="342900" indent="-342900" algn="ctr">
              <a:lnSpc>
                <a:spcPct val="150000"/>
              </a:lnSpc>
              <a:spcBef>
                <a:spcPct val="20000"/>
              </a:spcBef>
              <a:defRPr/>
            </a:pPr>
            <a:endParaRPr lang="en-US" sz="3400" b="1" kern="0" dirty="0">
              <a:solidFill>
                <a:srgbClr val="000000"/>
              </a:solidFill>
              <a:latin typeface="Calibri" pitchFamily="34" charset="0"/>
            </a:endParaRPr>
          </a:p>
        </p:txBody>
      </p:sp>
      <p:sp>
        <p:nvSpPr>
          <p:cNvPr id="7" name="TextBox 6"/>
          <p:cNvSpPr txBox="1"/>
          <p:nvPr/>
        </p:nvSpPr>
        <p:spPr>
          <a:xfrm>
            <a:off x="3124200" y="1219200"/>
            <a:ext cx="6858000" cy="369332"/>
          </a:xfrm>
          <a:prstGeom prst="rect">
            <a:avLst/>
          </a:prstGeom>
          <a:noFill/>
        </p:spPr>
        <p:txBody>
          <a:bodyPr wrap="square" rtlCol="0">
            <a:spAutoFit/>
          </a:bodyPr>
          <a:lstStyle/>
          <a:p>
            <a:endParaRPr lang="en-US" dirty="0">
              <a:solidFill>
                <a:srgbClr val="000000"/>
              </a:solidFill>
            </a:endParaRPr>
          </a:p>
        </p:txBody>
      </p:sp>
      <p:sp>
        <p:nvSpPr>
          <p:cNvPr id="2" name="Slide Number Placeholder 1">
            <a:extLst>
              <a:ext uri="{FF2B5EF4-FFF2-40B4-BE49-F238E27FC236}">
                <a16:creationId xmlns:a16="http://schemas.microsoft.com/office/drawing/2014/main" id="{775BB512-CB64-433C-9B09-763CF5B48AF5}"/>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8</a:t>
            </a:fld>
            <a:endParaRPr lang="en-US" dirty="0">
              <a:solidFill>
                <a:srgbClr val="000000"/>
              </a:solidFill>
            </a:endParaRPr>
          </a:p>
        </p:txBody>
      </p:sp>
      <p:sp>
        <p:nvSpPr>
          <p:cNvPr id="9" name="TextBox 8">
            <a:extLst>
              <a:ext uri="{FF2B5EF4-FFF2-40B4-BE49-F238E27FC236}">
                <a16:creationId xmlns:a16="http://schemas.microsoft.com/office/drawing/2014/main" id="{D0557A9A-E0C9-974B-95D9-66C8E8B5DB89}"/>
              </a:ext>
            </a:extLst>
          </p:cNvPr>
          <p:cNvSpPr txBox="1"/>
          <p:nvPr/>
        </p:nvSpPr>
        <p:spPr>
          <a:xfrm>
            <a:off x="613185" y="112956"/>
            <a:ext cx="10951285" cy="1200329"/>
          </a:xfrm>
          <a:prstGeom prst="rect">
            <a:avLst/>
          </a:prstGeom>
          <a:noFill/>
        </p:spPr>
        <p:txBody>
          <a:bodyPr wrap="square" rtlCol="0">
            <a:spAutoFit/>
          </a:bodyPr>
          <a:lstStyle/>
          <a:p>
            <a:pPr algn="ctr"/>
            <a:r>
              <a:rPr lang="en-US" sz="3600" b="1" dirty="0">
                <a:solidFill>
                  <a:srgbClr val="000000"/>
                </a:solidFill>
                <a:latin typeface="Calibri" pitchFamily="34" charset="0"/>
              </a:rPr>
              <a:t>Did you know that </a:t>
            </a:r>
            <a:br>
              <a:rPr lang="en-US" sz="3600" b="1" dirty="0">
                <a:solidFill>
                  <a:srgbClr val="000000"/>
                </a:solidFill>
                <a:latin typeface="Calibri" pitchFamily="34" charset="0"/>
              </a:rPr>
            </a:br>
            <a:r>
              <a:rPr lang="en-US" sz="3600" b="1" dirty="0">
                <a:solidFill>
                  <a:srgbClr val="000000"/>
                </a:solidFill>
                <a:latin typeface="Calibri" pitchFamily="34" charset="0"/>
              </a:rPr>
              <a:t>AYSO is the world’s biggest soccer club?</a:t>
            </a:r>
          </a:p>
        </p:txBody>
      </p:sp>
      <p:sp>
        <p:nvSpPr>
          <p:cNvPr id="10" name="TextBox 9">
            <a:extLst>
              <a:ext uri="{FF2B5EF4-FFF2-40B4-BE49-F238E27FC236}">
                <a16:creationId xmlns:a16="http://schemas.microsoft.com/office/drawing/2014/main" id="{4AE01FE4-DC7B-734D-A2C2-27473FB0D408}"/>
              </a:ext>
            </a:extLst>
          </p:cNvPr>
          <p:cNvSpPr txBox="1"/>
          <p:nvPr/>
        </p:nvSpPr>
        <p:spPr>
          <a:xfrm>
            <a:off x="1114567" y="1782153"/>
            <a:ext cx="10335603" cy="3539430"/>
          </a:xfrm>
          <a:prstGeom prst="rect">
            <a:avLst/>
          </a:prstGeom>
          <a:noFill/>
        </p:spPr>
        <p:txBody>
          <a:bodyPr wrap="square" rtlCol="0">
            <a:spAutoFit/>
          </a:bodyPr>
          <a:lstStyle/>
          <a:p>
            <a:r>
              <a:rPr lang="en-US" sz="3200" dirty="0">
                <a:solidFill>
                  <a:srgbClr val="000000"/>
                </a:solidFill>
                <a:latin typeface="Calibri" pitchFamily="34" charset="0"/>
              </a:rPr>
              <a:t>The American Youth Soccer Organization was established in Torrance, California in 1964 with just nine teams and the dream of bringing soccer to American children.</a:t>
            </a:r>
          </a:p>
          <a:p>
            <a:endParaRPr lang="en-US" sz="3200" dirty="0">
              <a:solidFill>
                <a:srgbClr val="000000"/>
              </a:solidFill>
              <a:latin typeface="Calibri" pitchFamily="34" charset="0"/>
            </a:endParaRPr>
          </a:p>
          <a:p>
            <a:r>
              <a:rPr lang="en-US" sz="3200" dirty="0">
                <a:solidFill>
                  <a:srgbClr val="000000"/>
                </a:solidFill>
                <a:latin typeface="Calibri" pitchFamily="34" charset="0"/>
              </a:rPr>
              <a:t>Sixty years later, AYSO continues to provide programs across the country, making AYSO a model among youth sports programs.</a:t>
            </a:r>
          </a:p>
        </p:txBody>
      </p:sp>
    </p:spTree>
    <p:extLst>
      <p:ext uri="{BB962C8B-B14F-4D97-AF65-F5344CB8AC3E}">
        <p14:creationId xmlns:p14="http://schemas.microsoft.com/office/powerpoint/2010/main" val="27248364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905000" y="1295400"/>
            <a:ext cx="8382000" cy="4648200"/>
          </a:xfrm>
          <a:prstGeom prst="rect">
            <a:avLst/>
          </a:prstGeom>
        </p:spPr>
        <p:txBody>
          <a:bodyPr>
            <a:normAutofit fontScale="92500" lnSpcReduction="10000"/>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52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When can the Referee stop play for an injury?</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5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5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Anytime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5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or</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5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Immediately</a:t>
            </a:r>
            <a:endParaRPr kumimoji="0" lang="en-US" sz="32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E3D02985-7B51-4FAB-BD1E-172A1816B42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391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820333" y="381001"/>
            <a:ext cx="8382000" cy="5941487"/>
          </a:xfrm>
          <a:prstGeom prst="rect">
            <a:avLst/>
          </a:prstGeom>
        </p:spPr>
        <p:txBody>
          <a:bodyPr>
            <a:normAutofit fontScale="85000" lnSpcReduction="20000"/>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57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True or False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48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A player dribbling the ball steps over the line. The ball is out of play.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False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 It’s the position of the ball</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 (</a:t>
            </a:r>
            <a:r>
              <a:rPr kumimoji="0" lang="en-US" sz="4200" b="1" i="0" u="sng" strike="noStrike" kern="0" cap="none" spc="0" normalizeH="0" baseline="0" noProof="0" dirty="0">
                <a:ln>
                  <a:noFill/>
                </a:ln>
                <a:solidFill>
                  <a:prstClr val="white"/>
                </a:solidFill>
                <a:effectLst/>
                <a:uLnTx/>
                <a:uFillTx/>
                <a:latin typeface="Calibri" pitchFamily="34" charset="0"/>
                <a:ea typeface="+mn-ea"/>
                <a:cs typeface="Arial" pitchFamily="34" charset="0"/>
              </a:rPr>
              <a:t>not</a:t>
            </a:r>
            <a:r>
              <a:rPr kumimoji="0" lang="en-US" sz="4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 the player)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that determines whether the ball is</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200" b="1" i="0" u="none" strike="noStrike" kern="0" cap="none" spc="0" normalizeH="0" baseline="0" noProof="0" dirty="0">
                <a:ln>
                  <a:noFill/>
                </a:ln>
                <a:solidFill>
                  <a:prstClr val="white"/>
                </a:solidFill>
                <a:effectLst/>
                <a:uLnTx/>
                <a:uFillTx/>
                <a:latin typeface="Calibri" pitchFamily="34" charset="0"/>
                <a:ea typeface="+mn-ea"/>
                <a:cs typeface="Arial" pitchFamily="34" charset="0"/>
              </a:rPr>
              <a:t> in play or not.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2" name="Slide Number Placeholder 1">
            <a:extLst>
              <a:ext uri="{FF2B5EF4-FFF2-40B4-BE49-F238E27FC236}">
                <a16:creationId xmlns:a16="http://schemas.microsoft.com/office/drawing/2014/main" id="{4429801F-A1C2-4DD4-9094-2E13F503660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32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1000"/>
                                        <p:tgtEl>
                                          <p:spTgt spid="3">
                                            <p:txEl>
                                              <p:pRg st="5" end="5"/>
                                            </p:txEl>
                                          </p:spTgt>
                                        </p:tgtEl>
                                      </p:cBhvr>
                                    </p:animEffect>
                                  </p:childTnLst>
                                </p:cTn>
                              </p:par>
                              <p:par>
                                <p:cTn id="21" presetID="9" presetClass="entr" presetSubtype="0" fill="hold" nodeType="with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100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nodeType="withEffect">
                                  <p:stCondLst>
                                    <p:cond delay="100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905000" y="914400"/>
            <a:ext cx="8382000" cy="5562600"/>
          </a:xfrm>
          <a:prstGeom prst="rect">
            <a:avLst/>
          </a:prstGeom>
        </p:spPr>
        <p:txBody>
          <a:bodyPr>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libri" pitchFamily="34" charset="0"/>
                <a:ea typeface="+mn-ea"/>
                <a:cs typeface="Arial" pitchFamily="34" charset="0"/>
              </a:rPr>
              <a:t>Is this ball IN or OUT of play?</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4" name="Rectangle 3"/>
          <p:cNvSpPr/>
          <p:nvPr/>
        </p:nvSpPr>
        <p:spPr>
          <a:xfrm rot="16200000">
            <a:off x="3810000" y="3429000"/>
            <a:ext cx="36576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6"/>
          <p:cNvSpPr txBox="1">
            <a:spLocks noChangeArrowheads="1"/>
          </p:cNvSpPr>
          <p:nvPr/>
        </p:nvSpPr>
        <p:spPr bwMode="auto">
          <a:xfrm>
            <a:off x="3505200" y="2514601"/>
            <a:ext cx="838200" cy="7080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a:t>
            </a:r>
          </a:p>
        </p:txBody>
      </p:sp>
      <p:sp>
        <p:nvSpPr>
          <p:cNvPr id="6" name="TextBox 7"/>
          <p:cNvSpPr txBox="1">
            <a:spLocks noChangeArrowheads="1"/>
          </p:cNvSpPr>
          <p:nvPr/>
        </p:nvSpPr>
        <p:spPr bwMode="auto">
          <a:xfrm>
            <a:off x="7620000" y="2514601"/>
            <a:ext cx="1295400" cy="7080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OUT</a:t>
            </a:r>
          </a:p>
        </p:txBody>
      </p:sp>
      <p:sp>
        <p:nvSpPr>
          <p:cNvPr id="9" name="TextBox 8"/>
          <p:cNvSpPr txBox="1">
            <a:spLocks noChangeArrowheads="1"/>
          </p:cNvSpPr>
          <p:nvPr/>
        </p:nvSpPr>
        <p:spPr bwMode="auto">
          <a:xfrm>
            <a:off x="4876800" y="5678487"/>
            <a:ext cx="2438400" cy="8302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IN  PLAY</a:t>
            </a:r>
          </a:p>
        </p:txBody>
      </p:sp>
      <p:sp>
        <p:nvSpPr>
          <p:cNvPr id="2" name="Slide Number Placeholder 1">
            <a:extLst>
              <a:ext uri="{FF2B5EF4-FFF2-40B4-BE49-F238E27FC236}">
                <a16:creationId xmlns:a16="http://schemas.microsoft.com/office/drawing/2014/main" id="{1D4D427B-BAC4-472C-B714-CECB436E62C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59E489-6F60-4C03-BD59-4B4861D05D4F}" type="slidenum">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A4726183-F176-1604-FA9F-7F319AD67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375" y="3387861"/>
            <a:ext cx="1449826" cy="1449826"/>
          </a:xfrm>
          <a:prstGeom prst="rect">
            <a:avLst/>
          </a:prstGeom>
        </p:spPr>
      </p:pic>
    </p:spTree>
    <p:extLst>
      <p:ext uri="{BB962C8B-B14F-4D97-AF65-F5344CB8AC3E}">
        <p14:creationId xmlns:p14="http://schemas.microsoft.com/office/powerpoint/2010/main" val="28104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48D5B-82AC-4DB9-850E-EBA2B2964C2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154F8-21B2-4B0A-B5AB-B990EAC6A0F8}" type="slidenum">
              <a:rPr kumimoji="0" lang="en-US" sz="11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1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 name="TextBox 2">
            <a:extLst>
              <a:ext uri="{FF2B5EF4-FFF2-40B4-BE49-F238E27FC236}">
                <a16:creationId xmlns:a16="http://schemas.microsoft.com/office/drawing/2014/main" id="{24ACA6C8-C001-5854-4CE8-5913E9955C92}"/>
              </a:ext>
            </a:extLst>
          </p:cNvPr>
          <p:cNvSpPr txBox="1">
            <a:spLocks noChangeArrowheads="1"/>
          </p:cNvSpPr>
          <p:nvPr/>
        </p:nvSpPr>
        <p:spPr bwMode="auto">
          <a:xfrm>
            <a:off x="609600" y="1078722"/>
            <a:ext cx="10972800" cy="3657600"/>
          </a:xfrm>
          <a:prstGeom prst="rect">
            <a:avLst/>
          </a:prstGeom>
          <a:solidFill>
            <a:srgbClr val="0000FF"/>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itchFamily="34" charset="0"/>
                <a:ea typeface="+mn-ea"/>
                <a:cs typeface="+mn-cs"/>
              </a:rPr>
              <a:t>Restarting the game</a:t>
            </a:r>
          </a:p>
        </p:txBody>
      </p:sp>
    </p:spTree>
    <p:extLst>
      <p:ext uri="{BB962C8B-B14F-4D97-AF65-F5344CB8AC3E}">
        <p14:creationId xmlns:p14="http://schemas.microsoft.com/office/powerpoint/2010/main" val="41061101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914400" y="877669"/>
            <a:ext cx="10591800" cy="646331"/>
          </a:xfrm>
          <a:prstGeom prst="rect">
            <a:avLst/>
          </a:prstGeom>
          <a:noFill/>
          <a:ln w="9525">
            <a:noFill/>
            <a:miter lim="800000"/>
            <a:headEnd/>
            <a:tailEnd/>
          </a:ln>
        </p:spPr>
        <p:txBody>
          <a:bodyPr wrap="square">
            <a:spAutoFit/>
          </a:bodyPr>
          <a:lstStyle/>
          <a:p>
            <a:r>
              <a:rPr lang="en-US" sz="3600" b="1" dirty="0">
                <a:solidFill>
                  <a:srgbClr val="0000FF"/>
                </a:solidFill>
                <a:latin typeface="Calibri" pitchFamily="34" charset="0"/>
              </a:rPr>
              <a:t>Overview</a:t>
            </a:r>
            <a:endParaRPr lang="en-US" sz="3600" dirty="0">
              <a:solidFill>
                <a:srgbClr val="0000FF"/>
              </a:solidFill>
              <a:latin typeface="Calibri" pitchFamily="34" charset="0"/>
              <a:cs typeface="+mn-cs"/>
            </a:endParaRPr>
          </a:p>
        </p:txBody>
      </p:sp>
      <p:sp>
        <p:nvSpPr>
          <p:cNvPr id="2" name="Slide Number Placeholder 1">
            <a:extLst>
              <a:ext uri="{FF2B5EF4-FFF2-40B4-BE49-F238E27FC236}">
                <a16:creationId xmlns:a16="http://schemas.microsoft.com/office/drawing/2014/main" id="{E03575EA-D945-4FD1-BD96-39516FE56890}"/>
              </a:ext>
            </a:extLst>
          </p:cNvPr>
          <p:cNvSpPr>
            <a:spLocks noGrp="1"/>
          </p:cNvSpPr>
          <p:nvPr>
            <p:ph type="sldNum" sz="quarter" idx="10"/>
          </p:nvPr>
        </p:nvSpPr>
        <p:spPr/>
        <p:txBody>
          <a:bodyPr/>
          <a:lstStyle/>
          <a:p>
            <a:pPr>
              <a:defRPr/>
            </a:pPr>
            <a:fld id="{468A5314-886A-4021-9937-F061FACB4256}" type="slidenum">
              <a:rPr lang="en-US" smtClean="0">
                <a:solidFill>
                  <a:srgbClr val="000000"/>
                </a:solidFill>
              </a:rPr>
              <a:pPr>
                <a:defRPr/>
              </a:pPr>
              <a:t>84</a:t>
            </a:fld>
            <a:endParaRPr lang="en-US" dirty="0">
              <a:solidFill>
                <a:srgbClr val="000000"/>
              </a:solidFill>
            </a:endParaRPr>
          </a:p>
        </p:txBody>
      </p:sp>
      <p:graphicFrame>
        <p:nvGraphicFramePr>
          <p:cNvPr id="3" name="Table 3">
            <a:extLst>
              <a:ext uri="{FF2B5EF4-FFF2-40B4-BE49-F238E27FC236}">
                <a16:creationId xmlns:a16="http://schemas.microsoft.com/office/drawing/2014/main" id="{03670112-8561-47F4-9204-2F20AD0B2814}"/>
              </a:ext>
            </a:extLst>
          </p:cNvPr>
          <p:cNvGraphicFramePr>
            <a:graphicFrameLocks noGrp="1"/>
          </p:cNvGraphicFramePr>
          <p:nvPr>
            <p:extLst>
              <p:ext uri="{D42A27DB-BD31-4B8C-83A1-F6EECF244321}">
                <p14:modId xmlns:p14="http://schemas.microsoft.com/office/powerpoint/2010/main" val="1089379402"/>
              </p:ext>
            </p:extLst>
          </p:nvPr>
        </p:nvGraphicFramePr>
        <p:xfrm>
          <a:off x="2032000" y="1600200"/>
          <a:ext cx="8128000" cy="360137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84662211"/>
                    </a:ext>
                  </a:extLst>
                </a:gridCol>
                <a:gridCol w="4064000">
                  <a:extLst>
                    <a:ext uri="{9D8B030D-6E8A-4147-A177-3AD203B41FA5}">
                      <a16:colId xmlns:a16="http://schemas.microsoft.com/office/drawing/2014/main" val="3280184436"/>
                    </a:ext>
                  </a:extLst>
                </a:gridCol>
              </a:tblGrid>
              <a:tr h="565716">
                <a:tc>
                  <a:txBody>
                    <a:bodyPr/>
                    <a:lstStyle/>
                    <a:p>
                      <a:r>
                        <a:rPr lang="en-US" sz="2800" dirty="0">
                          <a:latin typeface="Calibri" panose="020F0502020204030204" pitchFamily="34" charset="0"/>
                          <a:cs typeface="Calibri" panose="020F0502020204030204" pitchFamily="34" charset="0"/>
                        </a:rPr>
                        <a:t>Reason for stoppage</a:t>
                      </a:r>
                    </a:p>
                  </a:txBody>
                  <a:tcPr/>
                </a:tc>
                <a:tc>
                  <a:txBody>
                    <a:bodyPr/>
                    <a:lstStyle/>
                    <a:p>
                      <a:r>
                        <a:rPr lang="en-US" sz="2800" dirty="0">
                          <a:latin typeface="Calibri" panose="020F0502020204030204" pitchFamily="34" charset="0"/>
                          <a:cs typeface="Calibri" panose="020F0502020204030204" pitchFamily="34" charset="0"/>
                        </a:rPr>
                        <a:t>How to restart</a:t>
                      </a:r>
                    </a:p>
                  </a:txBody>
                  <a:tcPr/>
                </a:tc>
                <a:extLst>
                  <a:ext uri="{0D108BD9-81ED-4DB2-BD59-A6C34878D82A}">
                    <a16:rowId xmlns:a16="http://schemas.microsoft.com/office/drawing/2014/main" val="307843173"/>
                  </a:ext>
                </a:extLst>
              </a:tr>
              <a:tr h="565716">
                <a:tc>
                  <a:txBody>
                    <a:bodyPr/>
                    <a:lstStyle/>
                    <a:p>
                      <a:r>
                        <a:rPr lang="en-US" sz="2800" dirty="0">
                          <a:latin typeface="Calibri" panose="020F0502020204030204" pitchFamily="34" charset="0"/>
                          <a:cs typeface="Calibri" panose="020F0502020204030204" pitchFamily="34" charset="0"/>
                        </a:rPr>
                        <a:t>Goal scored</a:t>
                      </a:r>
                    </a:p>
                  </a:txBody>
                  <a:tcPr/>
                </a:tc>
                <a:tc>
                  <a:txBody>
                    <a:bodyPr/>
                    <a:lstStyle/>
                    <a:p>
                      <a:r>
                        <a:rPr lang="en-US" sz="2800" dirty="0">
                          <a:latin typeface="Calibri" panose="020F0502020204030204" pitchFamily="34" charset="0"/>
                          <a:cs typeface="Calibri" panose="020F0502020204030204" pitchFamily="34" charset="0"/>
                        </a:rPr>
                        <a:t>Kick-off</a:t>
                      </a:r>
                    </a:p>
                  </a:txBody>
                  <a:tcPr/>
                </a:tc>
                <a:extLst>
                  <a:ext uri="{0D108BD9-81ED-4DB2-BD59-A6C34878D82A}">
                    <a16:rowId xmlns:a16="http://schemas.microsoft.com/office/drawing/2014/main" val="3074003507"/>
                  </a:ext>
                </a:extLst>
              </a:tr>
              <a:tr h="565716">
                <a:tc>
                  <a:txBody>
                    <a:bodyPr/>
                    <a:lstStyle/>
                    <a:p>
                      <a:r>
                        <a:rPr lang="en-US" sz="2800" dirty="0">
                          <a:latin typeface="Calibri" panose="020F0502020204030204" pitchFamily="34" charset="0"/>
                          <a:cs typeface="Calibri" panose="020F0502020204030204" pitchFamily="34" charset="0"/>
                        </a:rPr>
                        <a:t>Ball leaves field and was not a goal</a:t>
                      </a:r>
                    </a:p>
                  </a:txBody>
                  <a:tcPr/>
                </a:tc>
                <a:tc>
                  <a:txBody>
                    <a:bodyPr/>
                    <a:lstStyle/>
                    <a:p>
                      <a:r>
                        <a:rPr lang="en-US" sz="2800" dirty="0">
                          <a:latin typeface="Calibri" panose="020F0502020204030204" pitchFamily="34" charset="0"/>
                          <a:cs typeface="Calibri" panose="020F0502020204030204" pitchFamily="34" charset="0"/>
                        </a:rPr>
                        <a:t>Pass-in or throw-in, goal kick, or corner kick</a:t>
                      </a:r>
                    </a:p>
                  </a:txBody>
                  <a:tcPr/>
                </a:tc>
                <a:extLst>
                  <a:ext uri="{0D108BD9-81ED-4DB2-BD59-A6C34878D82A}">
                    <a16:rowId xmlns:a16="http://schemas.microsoft.com/office/drawing/2014/main" val="347838694"/>
                  </a:ext>
                </a:extLst>
              </a:tr>
              <a:tr h="580178">
                <a:tc>
                  <a:txBody>
                    <a:bodyPr/>
                    <a:lstStyle/>
                    <a:p>
                      <a:r>
                        <a:rPr lang="en-US" sz="2800" dirty="0">
                          <a:latin typeface="Calibri" panose="020F0502020204030204" pitchFamily="34" charset="0"/>
                          <a:cs typeface="Calibri" panose="020F0502020204030204" pitchFamily="34" charset="0"/>
                        </a:rPr>
                        <a:t>Foul / technical offense</a:t>
                      </a:r>
                    </a:p>
                  </a:txBody>
                  <a:tcPr/>
                </a:tc>
                <a:tc>
                  <a:txBody>
                    <a:bodyPr/>
                    <a:lstStyle/>
                    <a:p>
                      <a:r>
                        <a:rPr lang="en-US" sz="2800" dirty="0">
                          <a:latin typeface="Calibri" panose="020F0502020204030204" pitchFamily="34" charset="0"/>
                          <a:cs typeface="Calibri" panose="020F0502020204030204" pitchFamily="34" charset="0"/>
                        </a:rPr>
                        <a:t>Indirect free kick</a:t>
                      </a:r>
                    </a:p>
                  </a:txBody>
                  <a:tcPr/>
                </a:tc>
                <a:extLst>
                  <a:ext uri="{0D108BD9-81ED-4DB2-BD59-A6C34878D82A}">
                    <a16:rowId xmlns:a16="http://schemas.microsoft.com/office/drawing/2014/main" val="3338352353"/>
                  </a:ext>
                </a:extLst>
              </a:tr>
              <a:tr h="565716">
                <a:tc>
                  <a:txBody>
                    <a:bodyPr/>
                    <a:lstStyle/>
                    <a:p>
                      <a:r>
                        <a:rPr lang="en-US" sz="2800" dirty="0">
                          <a:latin typeface="Calibri" panose="020F0502020204030204" pitchFamily="34" charset="0"/>
                          <a:cs typeface="Calibri" panose="020F0502020204030204" pitchFamily="34" charset="0"/>
                        </a:rPr>
                        <a:t>Injury or outside interference</a:t>
                      </a:r>
                    </a:p>
                  </a:txBody>
                  <a:tcPr/>
                </a:tc>
                <a:tc>
                  <a:txBody>
                    <a:bodyPr/>
                    <a:lstStyle/>
                    <a:p>
                      <a:r>
                        <a:rPr lang="en-US" sz="2800" dirty="0">
                          <a:latin typeface="Calibri" panose="020F0502020204030204" pitchFamily="34" charset="0"/>
                          <a:cs typeface="Calibri" panose="020F0502020204030204" pitchFamily="34" charset="0"/>
                        </a:rPr>
                        <a:t>Dropped ball</a:t>
                      </a:r>
                    </a:p>
                  </a:txBody>
                  <a:tcPr/>
                </a:tc>
                <a:extLst>
                  <a:ext uri="{0D108BD9-81ED-4DB2-BD59-A6C34878D82A}">
                    <a16:rowId xmlns:a16="http://schemas.microsoft.com/office/drawing/2014/main" val="2026061905"/>
                  </a:ext>
                </a:extLst>
              </a:tr>
            </a:tbl>
          </a:graphicData>
        </a:graphic>
      </p:graphicFrame>
      <p:sp>
        <p:nvSpPr>
          <p:cNvPr id="4" name="TextBox 3">
            <a:extLst>
              <a:ext uri="{FF2B5EF4-FFF2-40B4-BE49-F238E27FC236}">
                <a16:creationId xmlns:a16="http://schemas.microsoft.com/office/drawing/2014/main" id="{54625E56-2E73-4EDA-A9E4-E467C61BF800}"/>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Restarting the game</a:t>
            </a:r>
          </a:p>
        </p:txBody>
      </p:sp>
    </p:spTree>
    <p:extLst>
      <p:ext uri="{BB962C8B-B14F-4D97-AF65-F5344CB8AC3E}">
        <p14:creationId xmlns:p14="http://schemas.microsoft.com/office/powerpoint/2010/main" val="3950432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FC7AE73-9362-48FB-AD37-6337F7713CC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85</a:t>
            </a:fld>
            <a:endParaRPr lang="en-US" sz="1400" dirty="0">
              <a:solidFill>
                <a:srgbClr val="000000"/>
              </a:solidFill>
              <a:latin typeface="Calibri" panose="020F0502020204030204" pitchFamily="34" charset="0"/>
            </a:endParaRPr>
          </a:p>
        </p:txBody>
      </p:sp>
      <p:sp>
        <p:nvSpPr>
          <p:cNvPr id="3" name="Subtitle 2">
            <a:extLst>
              <a:ext uri="{FF2B5EF4-FFF2-40B4-BE49-F238E27FC236}">
                <a16:creationId xmlns:a16="http://schemas.microsoft.com/office/drawing/2014/main" id="{4A1619D8-D969-44E7-9042-600BF30BA7D5}"/>
              </a:ext>
            </a:extLst>
          </p:cNvPr>
          <p:cNvSpPr>
            <a:spLocks noGrp="1"/>
          </p:cNvSpPr>
          <p:nvPr>
            <p:ph type="subTitle" idx="4294967295"/>
          </p:nvPr>
        </p:nvSpPr>
        <p:spPr>
          <a:xfrm>
            <a:off x="1181100" y="1156676"/>
            <a:ext cx="9829800" cy="2941599"/>
          </a:xfrm>
        </p:spPr>
        <p:txBody>
          <a:bodyPr>
            <a:noAutofit/>
          </a:bodyPr>
          <a:lstStyle/>
          <a:p>
            <a:pPr marL="0" indent="0">
              <a:buNone/>
            </a:pPr>
            <a:r>
              <a:rPr lang="en-US" sz="3600" dirty="0"/>
              <a:t>When ball passes out of play over a touchline, restart with </a:t>
            </a:r>
            <a:r>
              <a:rPr lang="en-US" sz="3600" b="1" dirty="0"/>
              <a:t>pass-in</a:t>
            </a:r>
            <a:r>
              <a:rPr lang="en-US" sz="3600" dirty="0"/>
              <a:t> </a:t>
            </a:r>
            <a:r>
              <a:rPr lang="en-US" i="1" dirty="0"/>
              <a:t>(also called </a:t>
            </a:r>
            <a:r>
              <a:rPr lang="en-US" b="1" i="1" dirty="0"/>
              <a:t>kick-in</a:t>
            </a:r>
            <a:r>
              <a:rPr lang="en-US" i="1" dirty="0"/>
              <a:t>) (</a:t>
            </a:r>
            <a:r>
              <a:rPr lang="en-US" b="1" i="1" dirty="0"/>
              <a:t>dribble-in</a:t>
            </a:r>
            <a:r>
              <a:rPr lang="en-US" i="1" dirty="0"/>
              <a:t> also allowed)</a:t>
            </a:r>
            <a:r>
              <a:rPr lang="en-US" dirty="0"/>
              <a:t>.</a:t>
            </a:r>
            <a:endParaRPr lang="en-US" b="1" i="1" dirty="0"/>
          </a:p>
          <a:p>
            <a:pPr marL="457200" indent="-457200">
              <a:buFont typeface="Arial" panose="020B0604020202020204" pitchFamily="34" charset="0"/>
              <a:buChar char="•"/>
            </a:pPr>
            <a:r>
              <a:rPr lang="en-US" sz="3600" dirty="0"/>
              <a:t>Taken by opponents of team that last touched ball</a:t>
            </a:r>
          </a:p>
          <a:p>
            <a:pPr marL="457200" indent="-457200">
              <a:buFont typeface="Arial" panose="020B0604020202020204" pitchFamily="34" charset="0"/>
              <a:buChar char="•"/>
            </a:pPr>
            <a:r>
              <a:rPr lang="en-US" sz="3600" dirty="0"/>
              <a:t>Taken at touchline from about where ball left field</a:t>
            </a:r>
          </a:p>
          <a:p>
            <a:endParaRPr lang="en-US" sz="3600" dirty="0"/>
          </a:p>
        </p:txBody>
      </p:sp>
      <p:sp>
        <p:nvSpPr>
          <p:cNvPr id="4" name="TextBox 3">
            <a:extLst>
              <a:ext uri="{FF2B5EF4-FFF2-40B4-BE49-F238E27FC236}">
                <a16:creationId xmlns:a16="http://schemas.microsoft.com/office/drawing/2014/main" id="{2ED716BA-A486-2537-2411-BF076DC28911}"/>
              </a:ext>
            </a:extLst>
          </p:cNvPr>
          <p:cNvSpPr txBox="1"/>
          <p:nvPr/>
        </p:nvSpPr>
        <p:spPr>
          <a:xfrm>
            <a:off x="544157" y="5378158"/>
            <a:ext cx="11103685" cy="584775"/>
          </a:xfrm>
          <a:prstGeom prst="rect">
            <a:avLst/>
          </a:prstGeom>
          <a:solidFill>
            <a:srgbClr val="FFC000"/>
          </a:solidFill>
          <a:ln w="19050">
            <a:solidFill>
              <a:schemeClr val="tx1"/>
            </a:solidFill>
          </a:ln>
        </p:spPr>
        <p:txBody>
          <a:bodyPr wrap="square" rtlCol="0">
            <a:spAutoFit/>
          </a:bodyPr>
          <a:lstStyle/>
          <a:p>
            <a:pPr algn="ctr"/>
            <a:r>
              <a:rPr lang="en-US" sz="3200" b="1" i="1" dirty="0">
                <a:latin typeface="Calibri" panose="020F0502020204030204" pitchFamily="34" charset="0"/>
                <a:cs typeface="Calibri" panose="020F0502020204030204" pitchFamily="34" charset="0"/>
              </a:rPr>
              <a:t>Regions may decide to use throw-in for 8U players.</a:t>
            </a:r>
          </a:p>
        </p:txBody>
      </p:sp>
      <p:sp>
        <p:nvSpPr>
          <p:cNvPr id="5" name="TextBox 4">
            <a:extLst>
              <a:ext uri="{FF2B5EF4-FFF2-40B4-BE49-F238E27FC236}">
                <a16:creationId xmlns:a16="http://schemas.microsoft.com/office/drawing/2014/main" id="{DCE19DD4-CE51-CF25-6467-138DC23AA94A}"/>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Pass-in</a:t>
            </a:r>
          </a:p>
        </p:txBody>
      </p:sp>
    </p:spTree>
    <p:extLst>
      <p:ext uri="{BB962C8B-B14F-4D97-AF65-F5344CB8AC3E}">
        <p14:creationId xmlns:p14="http://schemas.microsoft.com/office/powerpoint/2010/main" val="27487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879798-7A79-4B12-8DDF-917E148B2475}"/>
              </a:ext>
            </a:extLst>
          </p:cNvPr>
          <p:cNvSpPr/>
          <p:nvPr/>
        </p:nvSpPr>
        <p:spPr>
          <a:xfrm>
            <a:off x="457200" y="980665"/>
            <a:ext cx="8592178" cy="2862322"/>
          </a:xfrm>
          <a:prstGeom prst="rect">
            <a:avLst/>
          </a:prstGeom>
        </p:spPr>
        <p:txBody>
          <a:bodyPr wrap="square">
            <a:spAutoFit/>
          </a:bodyPr>
          <a:lstStyle/>
          <a:p>
            <a:pPr marL="457200" indent="-457200">
              <a:buFont typeface="Arial" panose="020B0604020202020204" pitchFamily="34" charset="0"/>
              <a:buChar char="•"/>
            </a:pPr>
            <a:r>
              <a:rPr lang="en-US" sz="3600" dirty="0">
                <a:latin typeface="Calibri" pitchFamily="34" charset="0"/>
              </a:rPr>
              <a:t>Opposing players must be at least 5 yards from point of pass-in. </a:t>
            </a:r>
          </a:p>
          <a:p>
            <a:pPr marL="457200" indent="-457200">
              <a:buFont typeface="Arial" panose="020B0604020202020204" pitchFamily="34" charset="0"/>
              <a:buChar char="•"/>
            </a:pPr>
            <a:r>
              <a:rPr lang="en-US" sz="3600" dirty="0">
                <a:latin typeface="Calibri" pitchFamily="34" charset="0"/>
              </a:rPr>
              <a:t>Ball in play as soon as kicked and clearly moves. Player taking pass-in may instead dribble in.</a:t>
            </a:r>
          </a:p>
        </p:txBody>
      </p:sp>
      <p:sp>
        <p:nvSpPr>
          <p:cNvPr id="2" name="Slide Number Placeholder 1">
            <a:extLst>
              <a:ext uri="{FF2B5EF4-FFF2-40B4-BE49-F238E27FC236}">
                <a16:creationId xmlns:a16="http://schemas.microsoft.com/office/drawing/2014/main" id="{C47F777E-B7A4-4D15-9F73-695AA5B3BE2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86</a:t>
            </a:fld>
            <a:endParaRPr lang="en-US" sz="140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37DB6278-3491-4D15-813D-671A8C4D0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634" y="906027"/>
            <a:ext cx="2563166" cy="3067111"/>
          </a:xfrm>
          <a:prstGeom prst="rect">
            <a:avLst/>
          </a:prstGeom>
        </p:spPr>
      </p:pic>
      <p:sp>
        <p:nvSpPr>
          <p:cNvPr id="3" name="TextBox 2">
            <a:extLst>
              <a:ext uri="{FF2B5EF4-FFF2-40B4-BE49-F238E27FC236}">
                <a16:creationId xmlns:a16="http://schemas.microsoft.com/office/drawing/2014/main" id="{DFDC59E3-C6E8-E882-2025-2F140F20F1C5}"/>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Pass-in</a:t>
            </a:r>
          </a:p>
        </p:txBody>
      </p:sp>
    </p:spTree>
    <p:extLst>
      <p:ext uri="{BB962C8B-B14F-4D97-AF65-F5344CB8AC3E}">
        <p14:creationId xmlns:p14="http://schemas.microsoft.com/office/powerpoint/2010/main" val="10966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879798-7A79-4B12-8DDF-917E148B2475}"/>
              </a:ext>
            </a:extLst>
          </p:cNvPr>
          <p:cNvSpPr/>
          <p:nvPr/>
        </p:nvSpPr>
        <p:spPr>
          <a:xfrm>
            <a:off x="457200" y="980665"/>
            <a:ext cx="8592178" cy="2308324"/>
          </a:xfrm>
          <a:prstGeom prst="rect">
            <a:avLst/>
          </a:prstGeom>
        </p:spPr>
        <p:txBody>
          <a:bodyPr wrap="square">
            <a:spAutoFit/>
          </a:bodyPr>
          <a:lstStyle/>
          <a:p>
            <a:pPr marL="457200" indent="-457200">
              <a:buFont typeface="Arial" panose="020B0604020202020204" pitchFamily="34" charset="0"/>
              <a:buChar char="•"/>
            </a:pPr>
            <a:r>
              <a:rPr lang="en-US" sz="3600" dirty="0">
                <a:latin typeface="Calibri" pitchFamily="34" charset="0"/>
              </a:rPr>
              <a:t>Once in play, the ball may be played again by the same player taking the pass-in.</a:t>
            </a:r>
          </a:p>
          <a:p>
            <a:pPr marL="457200" indent="-457200">
              <a:buFont typeface="Arial" panose="020B0604020202020204" pitchFamily="34" charset="0"/>
              <a:buChar char="•"/>
            </a:pPr>
            <a:r>
              <a:rPr lang="en-US" sz="3600" dirty="0">
                <a:latin typeface="Calibri" pitchFamily="34" charset="0"/>
              </a:rPr>
              <a:t>A goal may not be scored directly from a pass-in.</a:t>
            </a:r>
          </a:p>
        </p:txBody>
      </p:sp>
      <p:sp>
        <p:nvSpPr>
          <p:cNvPr id="2" name="Slide Number Placeholder 1">
            <a:extLst>
              <a:ext uri="{FF2B5EF4-FFF2-40B4-BE49-F238E27FC236}">
                <a16:creationId xmlns:a16="http://schemas.microsoft.com/office/drawing/2014/main" id="{C47F777E-B7A4-4D15-9F73-695AA5B3BE21}"/>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87</a:t>
            </a:fld>
            <a:endParaRPr lang="en-US" sz="140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37DB6278-3491-4D15-813D-671A8C4D0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634" y="906027"/>
            <a:ext cx="2563166" cy="3067111"/>
          </a:xfrm>
          <a:prstGeom prst="rect">
            <a:avLst/>
          </a:prstGeom>
        </p:spPr>
      </p:pic>
      <p:sp>
        <p:nvSpPr>
          <p:cNvPr id="3" name="TextBox 2">
            <a:extLst>
              <a:ext uri="{FF2B5EF4-FFF2-40B4-BE49-F238E27FC236}">
                <a16:creationId xmlns:a16="http://schemas.microsoft.com/office/drawing/2014/main" id="{DFDC59E3-C6E8-E882-2025-2F140F20F1C5}"/>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Pass-in</a:t>
            </a:r>
          </a:p>
        </p:txBody>
      </p:sp>
    </p:spTree>
    <p:extLst>
      <p:ext uri="{BB962C8B-B14F-4D97-AF65-F5344CB8AC3E}">
        <p14:creationId xmlns:p14="http://schemas.microsoft.com/office/powerpoint/2010/main" val="16729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Box 3"/>
          <p:cNvSpPr txBox="1">
            <a:spLocks noChangeArrowheads="1"/>
          </p:cNvSpPr>
          <p:nvPr/>
        </p:nvSpPr>
        <p:spPr bwMode="auto">
          <a:xfrm>
            <a:off x="609600" y="1891199"/>
            <a:ext cx="11125200" cy="3970318"/>
          </a:xfrm>
          <a:prstGeom prst="rect">
            <a:avLst/>
          </a:prstGeom>
          <a:noFill/>
          <a:ln w="9525">
            <a:noFill/>
            <a:miter lim="800000"/>
            <a:headEnd/>
            <a:tailEnd/>
          </a:ln>
        </p:spPr>
        <p:txBody>
          <a:bodyPr wrap="square">
            <a:spAutoFit/>
          </a:bodyPr>
          <a:lstStyle/>
          <a:p>
            <a:pPr>
              <a:defRPr/>
            </a:pPr>
            <a:r>
              <a:rPr lang="en-US" sz="3600" dirty="0">
                <a:solidFill>
                  <a:srgbClr val="000000"/>
                </a:solidFill>
                <a:latin typeface="Calibri" pitchFamily="34" charset="0"/>
              </a:rPr>
              <a:t>When ball passes out of play over a touchline, restart with </a:t>
            </a:r>
            <a:r>
              <a:rPr lang="en-US" sz="3600" b="1" dirty="0">
                <a:latin typeface="Calibri" pitchFamily="34" charset="0"/>
              </a:rPr>
              <a:t>throw-in</a:t>
            </a:r>
            <a:r>
              <a:rPr lang="en-US" sz="3600" dirty="0">
                <a:solidFill>
                  <a:srgbClr val="000000"/>
                </a:solidFill>
                <a:latin typeface="Calibri" pitchFamily="34" charset="0"/>
              </a:rPr>
              <a:t>.</a:t>
            </a:r>
          </a:p>
          <a:p>
            <a:pPr marL="457200" indent="-457200">
              <a:buFont typeface="Arial" panose="020B0604020202020204" pitchFamily="34" charset="0"/>
              <a:buChar char="•"/>
              <a:defRPr/>
            </a:pPr>
            <a:r>
              <a:rPr lang="en-US" sz="3600" dirty="0">
                <a:solidFill>
                  <a:srgbClr val="000000"/>
                </a:solidFill>
                <a:latin typeface="Calibri" pitchFamily="34" charset="0"/>
              </a:rPr>
              <a:t>Taken by opponents of team that last touched ball</a:t>
            </a:r>
          </a:p>
          <a:p>
            <a:pPr marL="457200" indent="-457200">
              <a:buFont typeface="Arial" panose="020B0604020202020204" pitchFamily="34" charset="0"/>
              <a:buChar char="•"/>
              <a:defRPr/>
            </a:pPr>
            <a:r>
              <a:rPr lang="en-US" sz="3600" dirty="0">
                <a:solidFill>
                  <a:srgbClr val="000000"/>
                </a:solidFill>
                <a:latin typeface="Calibri" pitchFamily="34" charset="0"/>
              </a:rPr>
              <a:t>Taken from about where ball left field</a:t>
            </a:r>
          </a:p>
          <a:p>
            <a:pPr marL="457200" indent="-457200">
              <a:buFont typeface="Arial" panose="020B0604020202020204" pitchFamily="34" charset="0"/>
              <a:buChar char="•"/>
              <a:defRPr/>
            </a:pPr>
            <a:r>
              <a:rPr lang="en-US" sz="3600" dirty="0">
                <a:solidFill>
                  <a:srgbClr val="000000"/>
                </a:solidFill>
                <a:latin typeface="Calibri" pitchFamily="34" charset="0"/>
              </a:rPr>
              <a:t>Opposing players at least 5 yards from point of throw; can’t distract or impede thrower</a:t>
            </a:r>
          </a:p>
          <a:p>
            <a:pPr algn="ctr">
              <a:defRPr/>
            </a:pPr>
            <a:endParaRPr lang="en-US" sz="3600" dirty="0">
              <a:solidFill>
                <a:srgbClr val="000000"/>
              </a:solidFill>
              <a:latin typeface="Calibri" pitchFamily="34" charset="0"/>
            </a:endParaRPr>
          </a:p>
        </p:txBody>
      </p:sp>
      <p:sp>
        <p:nvSpPr>
          <p:cNvPr id="5" name="Slide Number Placeholder 4">
            <a:extLst>
              <a:ext uri="{FF2B5EF4-FFF2-40B4-BE49-F238E27FC236}">
                <a16:creationId xmlns:a16="http://schemas.microsoft.com/office/drawing/2014/main" id="{425B937B-1B54-4A0E-924A-76058EB0C4FD}"/>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88</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523BA586-4B6B-AB86-78C8-9AF4CD426A5C}"/>
              </a:ext>
            </a:extLst>
          </p:cNvPr>
          <p:cNvSpPr txBox="1"/>
          <p:nvPr/>
        </p:nvSpPr>
        <p:spPr>
          <a:xfrm>
            <a:off x="544157" y="1089938"/>
            <a:ext cx="11103685" cy="584775"/>
          </a:xfrm>
          <a:prstGeom prst="rect">
            <a:avLst/>
          </a:prstGeom>
          <a:solidFill>
            <a:srgbClr val="FFC000"/>
          </a:solidFill>
          <a:ln w="19050">
            <a:solidFill>
              <a:schemeClr val="tx1"/>
            </a:solidFill>
          </a:ln>
        </p:spPr>
        <p:txBody>
          <a:bodyPr wrap="square" rtlCol="0">
            <a:spAutoFit/>
          </a:bodyPr>
          <a:lstStyle/>
          <a:p>
            <a:pPr algn="ctr"/>
            <a:r>
              <a:rPr lang="en-US" sz="3200" b="1" i="1" dirty="0">
                <a:latin typeface="Calibri" panose="020F0502020204030204" pitchFamily="34" charset="0"/>
                <a:cs typeface="Calibri" panose="020F0502020204030204" pitchFamily="34" charset="0"/>
              </a:rPr>
              <a:t>Regions may decide to use throw-in for 8U players.</a:t>
            </a:r>
          </a:p>
        </p:txBody>
      </p:sp>
      <p:sp>
        <p:nvSpPr>
          <p:cNvPr id="3" name="TextBox 2">
            <a:extLst>
              <a:ext uri="{FF2B5EF4-FFF2-40B4-BE49-F238E27FC236}">
                <a16:creationId xmlns:a16="http://schemas.microsoft.com/office/drawing/2014/main" id="{24124CD0-6828-A6EB-D89F-5CB51084C7E6}"/>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Throw-in</a:t>
            </a:r>
          </a:p>
        </p:txBody>
      </p:sp>
    </p:spTree>
    <p:extLst>
      <p:ext uri="{BB962C8B-B14F-4D97-AF65-F5344CB8AC3E}">
        <p14:creationId xmlns:p14="http://schemas.microsoft.com/office/powerpoint/2010/main" val="18429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Box 3"/>
          <p:cNvSpPr txBox="1">
            <a:spLocks noChangeArrowheads="1"/>
          </p:cNvSpPr>
          <p:nvPr/>
        </p:nvSpPr>
        <p:spPr bwMode="auto">
          <a:xfrm>
            <a:off x="292100" y="757182"/>
            <a:ext cx="11701780" cy="3970318"/>
          </a:xfrm>
          <a:prstGeom prst="rect">
            <a:avLst/>
          </a:prstGeom>
          <a:noFill/>
          <a:ln w="9525">
            <a:noFill/>
            <a:miter lim="800000"/>
            <a:headEnd/>
            <a:tailEnd/>
          </a:ln>
        </p:spPr>
        <p:txBody>
          <a:bodyPr wrap="square">
            <a:spAutoFit/>
          </a:bodyPr>
          <a:lstStyle/>
          <a:p>
            <a:pPr algn="ctr">
              <a:defRPr/>
            </a:pPr>
            <a:endParaRPr lang="en-US" sz="3600" b="1" dirty="0">
              <a:solidFill>
                <a:srgbClr val="000000"/>
              </a:solidFill>
              <a:latin typeface="Calibri" pitchFamily="34" charset="0"/>
            </a:endParaRPr>
          </a:p>
          <a:p>
            <a:pPr marL="457200">
              <a:defRPr/>
            </a:pPr>
            <a:r>
              <a:rPr lang="en-US" sz="3600" b="1" dirty="0">
                <a:solidFill>
                  <a:srgbClr val="000000"/>
                </a:solidFill>
                <a:latin typeface="Calibri" pitchFamily="34" charset="0"/>
              </a:rPr>
              <a:t>At moment of delivering ball, thrower must:</a:t>
            </a:r>
          </a:p>
          <a:p>
            <a:pPr marL="803275" indent="-346075">
              <a:buFont typeface="Arial" pitchFamily="34" charset="0"/>
              <a:buChar char="•"/>
              <a:defRPr/>
            </a:pPr>
            <a:r>
              <a:rPr lang="en-US" sz="3600" dirty="0">
                <a:solidFill>
                  <a:srgbClr val="000000"/>
                </a:solidFill>
                <a:latin typeface="Calibri" pitchFamily="34" charset="0"/>
              </a:rPr>
              <a:t>Face field of play</a:t>
            </a:r>
          </a:p>
          <a:p>
            <a:pPr marL="803275" indent="-346075">
              <a:buFont typeface="Arial" pitchFamily="34" charset="0"/>
              <a:buChar char="•"/>
              <a:defRPr/>
            </a:pPr>
            <a:r>
              <a:rPr lang="en-US" sz="3600" dirty="0">
                <a:solidFill>
                  <a:srgbClr val="000000"/>
                </a:solidFill>
                <a:latin typeface="Calibri" pitchFamily="34" charset="0"/>
              </a:rPr>
              <a:t>Have part of each foot touching ground either on or behind touchline</a:t>
            </a:r>
          </a:p>
          <a:p>
            <a:pPr marL="803275" indent="-346075">
              <a:buFont typeface="Arial" pitchFamily="34" charset="0"/>
              <a:buChar char="•"/>
              <a:defRPr/>
            </a:pPr>
            <a:r>
              <a:rPr lang="en-US" sz="3600" dirty="0">
                <a:solidFill>
                  <a:srgbClr val="000000"/>
                </a:solidFill>
                <a:latin typeface="Calibri" pitchFamily="34" charset="0"/>
              </a:rPr>
              <a:t>Use both hands to deliver ball from behind and over head</a:t>
            </a:r>
          </a:p>
          <a:p>
            <a:pPr marL="803275" indent="-346075">
              <a:buFont typeface="Arial" pitchFamily="34" charset="0"/>
              <a:buChar char="•"/>
              <a:defRPr/>
            </a:pPr>
            <a:endParaRPr lang="en-US" sz="3600" b="1" dirty="0">
              <a:solidFill>
                <a:srgbClr val="000000"/>
              </a:solidFill>
              <a:latin typeface="Calibri" pitchFamily="34" charset="0"/>
            </a:endParaRPr>
          </a:p>
        </p:txBody>
      </p:sp>
      <p:sp>
        <p:nvSpPr>
          <p:cNvPr id="4" name="Slide Number Placeholder 3">
            <a:extLst>
              <a:ext uri="{FF2B5EF4-FFF2-40B4-BE49-F238E27FC236}">
                <a16:creationId xmlns:a16="http://schemas.microsoft.com/office/drawing/2014/main" id="{4EA30FD7-504E-4B5C-AA3E-94AC992016F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89</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4BC6D4E5-F795-6AD3-B192-5127E25BBFEC}"/>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Throw-in</a:t>
            </a:r>
          </a:p>
        </p:txBody>
      </p:sp>
    </p:spTree>
    <p:extLst>
      <p:ext uri="{BB962C8B-B14F-4D97-AF65-F5344CB8AC3E}">
        <p14:creationId xmlns:p14="http://schemas.microsoft.com/office/powerpoint/2010/main" val="26429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3352800" y="1371600"/>
            <a:ext cx="5638800" cy="4495800"/>
          </a:xfrm>
          <a:prstGeom prst="rect">
            <a:avLst/>
          </a:prstGeom>
          <a:noFill/>
          <a:ln w="9525">
            <a:noFill/>
            <a:miter lim="800000"/>
            <a:headEnd/>
            <a:tailEnd/>
          </a:ln>
        </p:spPr>
        <p:txBody>
          <a:bodyPr/>
          <a:lstStyle/>
          <a:p>
            <a:pPr marL="1028700" lvl="1" indent="-571500" eaLnBrk="0" hangingPunct="0">
              <a:spcBef>
                <a:spcPct val="20000"/>
              </a:spcBef>
              <a:buFont typeface="Arial" panose="020B0604020202020204" pitchFamily="34" charset="0"/>
              <a:buChar char="•"/>
              <a:defRPr/>
            </a:pPr>
            <a:r>
              <a:rPr lang="en-US" sz="3600" kern="0" dirty="0">
                <a:latin typeface="Calibri" pitchFamily="34" charset="0"/>
              </a:rPr>
              <a:t>Everyone Plays</a:t>
            </a:r>
            <a:r>
              <a:rPr lang="en-US" sz="4400" kern="0" dirty="0">
                <a:latin typeface="Calibri" pitchFamily="34" charset="0"/>
              </a:rPr>
              <a:t>®</a:t>
            </a:r>
          </a:p>
          <a:p>
            <a:pPr marL="1028700" lvl="1" indent="-571500" eaLnBrk="0" hangingPunct="0">
              <a:spcBef>
                <a:spcPct val="20000"/>
              </a:spcBef>
              <a:buFont typeface="Arial" panose="020B0604020202020204" pitchFamily="34" charset="0"/>
              <a:buChar char="•"/>
              <a:defRPr/>
            </a:pPr>
            <a:r>
              <a:rPr lang="en-US" sz="3600" kern="0" dirty="0">
                <a:latin typeface="Calibri" pitchFamily="34" charset="0"/>
              </a:rPr>
              <a:t>Balanced Teams</a:t>
            </a:r>
          </a:p>
          <a:p>
            <a:pPr marL="1028700" lvl="1" indent="-571500" eaLnBrk="0" hangingPunct="0">
              <a:spcBef>
                <a:spcPct val="20000"/>
              </a:spcBef>
              <a:buFont typeface="Arial" panose="020B0604020202020204" pitchFamily="34" charset="0"/>
              <a:buChar char="•"/>
              <a:defRPr/>
            </a:pPr>
            <a:r>
              <a:rPr lang="en-US" sz="3600" kern="0" dirty="0">
                <a:latin typeface="Calibri" pitchFamily="34" charset="0"/>
              </a:rPr>
              <a:t>Open Registration</a:t>
            </a:r>
          </a:p>
          <a:p>
            <a:pPr marL="1028700" lvl="1" indent="-571500" eaLnBrk="0" hangingPunct="0">
              <a:spcBef>
                <a:spcPct val="20000"/>
              </a:spcBef>
              <a:buFont typeface="Arial" panose="020B0604020202020204" pitchFamily="34" charset="0"/>
              <a:buChar char="•"/>
              <a:defRPr/>
            </a:pPr>
            <a:r>
              <a:rPr lang="en-US" sz="3600" kern="0" dirty="0">
                <a:latin typeface="Calibri" pitchFamily="34" charset="0"/>
              </a:rPr>
              <a:t>Positive Coaching</a:t>
            </a:r>
          </a:p>
          <a:p>
            <a:pPr marL="1028700" lvl="1" indent="-571500" eaLnBrk="0" hangingPunct="0">
              <a:spcBef>
                <a:spcPct val="20000"/>
              </a:spcBef>
              <a:buFont typeface="Arial" panose="020B0604020202020204" pitchFamily="34" charset="0"/>
              <a:buChar char="•"/>
              <a:defRPr/>
            </a:pPr>
            <a:r>
              <a:rPr lang="en-US" sz="3600" kern="0" dirty="0">
                <a:latin typeface="Calibri" pitchFamily="34" charset="0"/>
              </a:rPr>
              <a:t>Good Sportsmanship</a:t>
            </a:r>
          </a:p>
          <a:p>
            <a:pPr marL="1028700" lvl="1" indent="-571500" eaLnBrk="0" hangingPunct="0">
              <a:spcBef>
                <a:spcPct val="20000"/>
              </a:spcBef>
              <a:buFont typeface="Arial" panose="020B0604020202020204" pitchFamily="34" charset="0"/>
              <a:buChar char="•"/>
              <a:defRPr/>
            </a:pPr>
            <a:r>
              <a:rPr lang="en-US" sz="3600" kern="0" dirty="0">
                <a:latin typeface="Calibri" pitchFamily="34" charset="0"/>
              </a:rPr>
              <a:t>Player Development</a:t>
            </a:r>
          </a:p>
        </p:txBody>
      </p:sp>
      <p:sp>
        <p:nvSpPr>
          <p:cNvPr id="5" name="TextBox 4">
            <a:extLst>
              <a:ext uri="{FF2B5EF4-FFF2-40B4-BE49-F238E27FC236}">
                <a16:creationId xmlns:a16="http://schemas.microsoft.com/office/drawing/2014/main" id="{6574911B-6AB5-4D92-AA1E-7DB8371B43EA}"/>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AYSO Philosophies</a:t>
            </a:r>
          </a:p>
        </p:txBody>
      </p:sp>
      <p:sp>
        <p:nvSpPr>
          <p:cNvPr id="2" name="Slide Number Placeholder 1">
            <a:extLst>
              <a:ext uri="{FF2B5EF4-FFF2-40B4-BE49-F238E27FC236}">
                <a16:creationId xmlns:a16="http://schemas.microsoft.com/office/drawing/2014/main" id="{6BC15A58-C6F6-4838-B73B-9912241FCD73}"/>
              </a:ext>
            </a:extLst>
          </p:cNvPr>
          <p:cNvSpPr>
            <a:spLocks noGrp="1"/>
          </p:cNvSpPr>
          <p:nvPr>
            <p:ph type="sldNum" sz="quarter" idx="10"/>
          </p:nvPr>
        </p:nvSpPr>
        <p:spPr/>
        <p:txBody>
          <a:bodyPr/>
          <a:lstStyle/>
          <a:p>
            <a:pPr>
              <a:defRPr/>
            </a:pPr>
            <a:fld id="{8959E489-6F60-4C03-BD59-4B4861D05D4F}" type="slidenum">
              <a:rPr lang="en-US" smtClean="0"/>
              <a:pPr>
                <a:defRPr/>
              </a:pPr>
              <a:t>9</a:t>
            </a:fld>
            <a:endParaRPr lang="en-US"/>
          </a:p>
        </p:txBody>
      </p:sp>
    </p:spTree>
    <p:extLst>
      <p:ext uri="{BB962C8B-B14F-4D97-AF65-F5344CB8AC3E}">
        <p14:creationId xmlns:p14="http://schemas.microsoft.com/office/powerpoint/2010/main" val="940451497"/>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5EAAB-37A4-4A44-851D-EE21318A4020}"/>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90</a:t>
            </a:fld>
            <a:endParaRPr lang="en-US" dirty="0">
              <a:solidFill>
                <a:srgbClr val="000000"/>
              </a:solidFill>
            </a:endParaRPr>
          </a:p>
        </p:txBody>
      </p:sp>
      <p:grpSp>
        <p:nvGrpSpPr>
          <p:cNvPr id="8" name="Group 7">
            <a:extLst>
              <a:ext uri="{FF2B5EF4-FFF2-40B4-BE49-F238E27FC236}">
                <a16:creationId xmlns:a16="http://schemas.microsoft.com/office/drawing/2014/main" id="{9E07EB90-60E0-9A43-5680-92EC227D2643}"/>
              </a:ext>
            </a:extLst>
          </p:cNvPr>
          <p:cNvGrpSpPr/>
          <p:nvPr/>
        </p:nvGrpSpPr>
        <p:grpSpPr>
          <a:xfrm>
            <a:off x="1142194" y="1502813"/>
            <a:ext cx="10205697" cy="3852374"/>
            <a:chOff x="732622" y="997527"/>
            <a:chExt cx="10810194" cy="4405754"/>
          </a:xfrm>
        </p:grpSpPr>
        <p:grpSp>
          <p:nvGrpSpPr>
            <p:cNvPr id="9" name="Group 8">
              <a:extLst>
                <a:ext uri="{FF2B5EF4-FFF2-40B4-BE49-F238E27FC236}">
                  <a16:creationId xmlns:a16="http://schemas.microsoft.com/office/drawing/2014/main" id="{251EA8BE-A58D-FE45-8245-03E3B62E5B8B}"/>
                </a:ext>
              </a:extLst>
            </p:cNvPr>
            <p:cNvGrpSpPr/>
            <p:nvPr/>
          </p:nvGrpSpPr>
          <p:grpSpPr>
            <a:xfrm>
              <a:off x="732622" y="997527"/>
              <a:ext cx="10810194" cy="4405754"/>
              <a:chOff x="732622" y="997527"/>
              <a:chExt cx="10810194" cy="4405754"/>
            </a:xfrm>
          </p:grpSpPr>
          <p:sp>
            <p:nvSpPr>
              <p:cNvPr id="11" name="Rectangle 10">
                <a:extLst>
                  <a:ext uri="{FF2B5EF4-FFF2-40B4-BE49-F238E27FC236}">
                    <a16:creationId xmlns:a16="http://schemas.microsoft.com/office/drawing/2014/main" id="{9D601AF2-FDD6-FF63-0C20-733BAAF3EF99}"/>
                  </a:ext>
                </a:extLst>
              </p:cNvPr>
              <p:cNvSpPr/>
              <p:nvPr/>
            </p:nvSpPr>
            <p:spPr>
              <a:xfrm>
                <a:off x="732930" y="997527"/>
                <a:ext cx="10809886" cy="4405754"/>
              </a:xfrm>
              <a:prstGeom prst="rect">
                <a:avLst/>
              </a:prstGeom>
              <a:pattFill prst="pct9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DBE1EC-B3EB-C3B9-4E5D-7B4A070466A2}"/>
                  </a:ext>
                </a:extLst>
              </p:cNvPr>
              <p:cNvSpPr/>
              <p:nvPr/>
            </p:nvSpPr>
            <p:spPr>
              <a:xfrm rot="16200000">
                <a:off x="5817696" y="-2193882"/>
                <a:ext cx="639738" cy="108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8EE1A2D-5376-2DD3-02AB-1336A826D781}"/>
                  </a:ext>
                </a:extLst>
              </p:cNvPr>
              <p:cNvSpPr txBox="1"/>
              <p:nvPr/>
            </p:nvSpPr>
            <p:spPr>
              <a:xfrm>
                <a:off x="836733" y="1150046"/>
                <a:ext cx="1828800" cy="739174"/>
              </a:xfrm>
              <a:prstGeom prst="rect">
                <a:avLst/>
              </a:prstGeom>
              <a:noFill/>
              <a:ln>
                <a:noFill/>
              </a:ln>
            </p:spPr>
            <p:txBody>
              <a:bodyPr wrap="square" rtlCol="0">
                <a:spAutoFit/>
              </a:bodyPr>
              <a:lstStyle/>
              <a:p>
                <a:r>
                  <a:rPr lang="en-US" sz="3600" b="1" dirty="0">
                    <a:latin typeface="Calibri" panose="020F0502020204030204" pitchFamily="34" charset="0"/>
                    <a:cs typeface="Calibri" panose="020F0502020204030204" pitchFamily="34" charset="0"/>
                  </a:rPr>
                  <a:t>On field</a:t>
                </a:r>
              </a:p>
            </p:txBody>
          </p:sp>
          <p:sp>
            <p:nvSpPr>
              <p:cNvPr id="14" name="TextBox 13">
                <a:extLst>
                  <a:ext uri="{FF2B5EF4-FFF2-40B4-BE49-F238E27FC236}">
                    <a16:creationId xmlns:a16="http://schemas.microsoft.com/office/drawing/2014/main" id="{6024CD5F-9542-BAC1-89AC-D9C023B9FC2B}"/>
                  </a:ext>
                </a:extLst>
              </p:cNvPr>
              <p:cNvSpPr txBox="1"/>
              <p:nvPr/>
            </p:nvSpPr>
            <p:spPr>
              <a:xfrm>
                <a:off x="845225" y="4511588"/>
                <a:ext cx="2014341" cy="739174"/>
              </a:xfrm>
              <a:prstGeom prst="rect">
                <a:avLst/>
              </a:prstGeom>
              <a:noFill/>
              <a:ln>
                <a:noFill/>
              </a:ln>
            </p:spPr>
            <p:txBody>
              <a:bodyPr wrap="square" rtlCol="0">
                <a:spAutoFit/>
              </a:bodyPr>
              <a:lstStyle/>
              <a:p>
                <a:r>
                  <a:rPr lang="en-US" sz="3600" b="1" dirty="0">
                    <a:latin typeface="Calibri" panose="020F0502020204030204" pitchFamily="34" charset="0"/>
                    <a:cs typeface="Calibri" panose="020F0502020204030204" pitchFamily="34" charset="0"/>
                  </a:rPr>
                  <a:t>Off field</a:t>
                </a:r>
              </a:p>
            </p:txBody>
          </p:sp>
        </p:grpSp>
        <p:sp>
          <p:nvSpPr>
            <p:cNvPr id="10" name="TextBox 9">
              <a:extLst>
                <a:ext uri="{FF2B5EF4-FFF2-40B4-BE49-F238E27FC236}">
                  <a16:creationId xmlns:a16="http://schemas.microsoft.com/office/drawing/2014/main" id="{4894F198-0726-70A0-8552-D5AA1DE043AB}"/>
                </a:ext>
              </a:extLst>
            </p:cNvPr>
            <p:cNvSpPr txBox="1"/>
            <p:nvPr/>
          </p:nvSpPr>
          <p:spPr>
            <a:xfrm>
              <a:off x="814189" y="2815511"/>
              <a:ext cx="2417122" cy="739174"/>
            </a:xfrm>
            <a:prstGeom prst="rect">
              <a:avLst/>
            </a:prstGeom>
            <a:noFill/>
            <a:ln>
              <a:noFill/>
            </a:ln>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Touchline</a:t>
              </a:r>
            </a:p>
          </p:txBody>
        </p:sp>
      </p:grpSp>
      <p:sp>
        <p:nvSpPr>
          <p:cNvPr id="3" name="TextBox 2">
            <a:extLst>
              <a:ext uri="{FF2B5EF4-FFF2-40B4-BE49-F238E27FC236}">
                <a16:creationId xmlns:a16="http://schemas.microsoft.com/office/drawing/2014/main" id="{17CF84E3-1660-24C3-CB41-500E4A06310C}"/>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Throw-in: feet placement</a:t>
            </a:r>
          </a:p>
        </p:txBody>
      </p:sp>
      <p:sp>
        <p:nvSpPr>
          <p:cNvPr id="4" name="TextBox 3">
            <a:extLst>
              <a:ext uri="{FF2B5EF4-FFF2-40B4-BE49-F238E27FC236}">
                <a16:creationId xmlns:a16="http://schemas.microsoft.com/office/drawing/2014/main" id="{3498E023-E047-C8C0-8FDB-B5F393A0A99B}"/>
              </a:ext>
            </a:extLst>
          </p:cNvPr>
          <p:cNvSpPr txBox="1">
            <a:spLocks noChangeArrowheads="1"/>
          </p:cNvSpPr>
          <p:nvPr/>
        </p:nvSpPr>
        <p:spPr bwMode="auto">
          <a:xfrm>
            <a:off x="2601306" y="5482476"/>
            <a:ext cx="13716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Good</a:t>
            </a:r>
          </a:p>
        </p:txBody>
      </p:sp>
      <p:sp>
        <p:nvSpPr>
          <p:cNvPr id="5" name="TextBox 4">
            <a:extLst>
              <a:ext uri="{FF2B5EF4-FFF2-40B4-BE49-F238E27FC236}">
                <a16:creationId xmlns:a16="http://schemas.microsoft.com/office/drawing/2014/main" id="{B82A13E0-9C70-71E2-BD65-CD540F325162}"/>
              </a:ext>
            </a:extLst>
          </p:cNvPr>
          <p:cNvSpPr txBox="1">
            <a:spLocks noChangeArrowheads="1"/>
          </p:cNvSpPr>
          <p:nvPr/>
        </p:nvSpPr>
        <p:spPr bwMode="auto">
          <a:xfrm>
            <a:off x="4128373" y="5482476"/>
            <a:ext cx="13716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Good</a:t>
            </a:r>
          </a:p>
        </p:txBody>
      </p:sp>
      <p:sp>
        <p:nvSpPr>
          <p:cNvPr id="6" name="TextBox 5">
            <a:extLst>
              <a:ext uri="{FF2B5EF4-FFF2-40B4-BE49-F238E27FC236}">
                <a16:creationId xmlns:a16="http://schemas.microsoft.com/office/drawing/2014/main" id="{A02CF93F-7276-F2D3-8392-7028A3FCD986}"/>
              </a:ext>
            </a:extLst>
          </p:cNvPr>
          <p:cNvSpPr txBox="1">
            <a:spLocks noChangeArrowheads="1"/>
          </p:cNvSpPr>
          <p:nvPr/>
        </p:nvSpPr>
        <p:spPr bwMode="auto">
          <a:xfrm>
            <a:off x="5637926" y="5482476"/>
            <a:ext cx="13716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Good</a:t>
            </a:r>
          </a:p>
        </p:txBody>
      </p:sp>
      <p:sp>
        <p:nvSpPr>
          <p:cNvPr id="7" name="TextBox 6">
            <a:extLst>
              <a:ext uri="{FF2B5EF4-FFF2-40B4-BE49-F238E27FC236}">
                <a16:creationId xmlns:a16="http://schemas.microsoft.com/office/drawing/2014/main" id="{275E3766-8DA7-9643-5CC4-62A139190136}"/>
              </a:ext>
            </a:extLst>
          </p:cNvPr>
          <p:cNvSpPr txBox="1">
            <a:spLocks noChangeArrowheads="1"/>
          </p:cNvSpPr>
          <p:nvPr/>
        </p:nvSpPr>
        <p:spPr bwMode="auto">
          <a:xfrm>
            <a:off x="7171735" y="5482476"/>
            <a:ext cx="1371600" cy="523220"/>
          </a:xfrm>
          <a:prstGeom prst="rect">
            <a:avLst/>
          </a:prstGeom>
          <a:solidFill>
            <a:schemeClr val="bg1"/>
          </a:solidFill>
          <a:ln w="9525">
            <a:solidFill>
              <a:schemeClr val="tx1"/>
            </a:solidFill>
            <a:miter lim="800000"/>
            <a:headEnd/>
            <a:tailEnd/>
          </a:ln>
        </p:spPr>
        <p:txBody>
          <a:bodyPr>
            <a:spAutoFit/>
          </a:bodyPr>
          <a:lstStyle/>
          <a:p>
            <a:pPr algn="ctr"/>
            <a:r>
              <a:rPr lang="en-US" sz="2800" b="1" dirty="0">
                <a:solidFill>
                  <a:srgbClr val="0000FF"/>
                </a:solidFill>
                <a:latin typeface="Calibri" pitchFamily="34" charset="0"/>
              </a:rPr>
              <a:t>Good</a:t>
            </a:r>
          </a:p>
        </p:txBody>
      </p:sp>
      <p:sp>
        <p:nvSpPr>
          <p:cNvPr id="22" name="TextBox 21">
            <a:extLst>
              <a:ext uri="{FF2B5EF4-FFF2-40B4-BE49-F238E27FC236}">
                <a16:creationId xmlns:a16="http://schemas.microsoft.com/office/drawing/2014/main" id="{24785352-0BAC-FE4B-508C-4485BD33D2F0}"/>
              </a:ext>
            </a:extLst>
          </p:cNvPr>
          <p:cNvSpPr txBox="1">
            <a:spLocks noChangeArrowheads="1"/>
          </p:cNvSpPr>
          <p:nvPr/>
        </p:nvSpPr>
        <p:spPr bwMode="auto">
          <a:xfrm>
            <a:off x="10033818" y="3816272"/>
            <a:ext cx="1657271" cy="523220"/>
          </a:xfrm>
          <a:prstGeom prst="rect">
            <a:avLst/>
          </a:prstGeom>
          <a:solidFill>
            <a:srgbClr val="FF0000"/>
          </a:solidFill>
          <a:ln w="9525">
            <a:solidFill>
              <a:schemeClr val="tx1"/>
            </a:solidFill>
            <a:miter lim="800000"/>
            <a:headEnd/>
            <a:tailEnd/>
          </a:ln>
        </p:spPr>
        <p:txBody>
          <a:bodyPr wrap="square">
            <a:spAutoFit/>
          </a:bodyPr>
          <a:lstStyle/>
          <a:p>
            <a:pPr algn="ctr"/>
            <a:r>
              <a:rPr lang="en-US" sz="2800" b="1" dirty="0">
                <a:solidFill>
                  <a:schemeClr val="bg1"/>
                </a:solidFill>
                <a:latin typeface="Calibri" pitchFamily="34" charset="0"/>
              </a:rPr>
              <a:t>Improper</a:t>
            </a:r>
          </a:p>
        </p:txBody>
      </p:sp>
      <p:sp>
        <p:nvSpPr>
          <p:cNvPr id="30" name="TextBox 29">
            <a:extLst>
              <a:ext uri="{FF2B5EF4-FFF2-40B4-BE49-F238E27FC236}">
                <a16:creationId xmlns:a16="http://schemas.microsoft.com/office/drawing/2014/main" id="{47F5E7A9-F0EC-56E9-A7AF-190BCE2170A2}"/>
              </a:ext>
            </a:extLst>
          </p:cNvPr>
          <p:cNvSpPr txBox="1">
            <a:spLocks noChangeArrowheads="1"/>
          </p:cNvSpPr>
          <p:nvPr/>
        </p:nvSpPr>
        <p:spPr bwMode="auto">
          <a:xfrm>
            <a:off x="8470280" y="3816272"/>
            <a:ext cx="1657271" cy="523220"/>
          </a:xfrm>
          <a:prstGeom prst="rect">
            <a:avLst/>
          </a:prstGeom>
          <a:solidFill>
            <a:srgbClr val="FF0000"/>
          </a:solidFill>
          <a:ln w="9525">
            <a:solidFill>
              <a:schemeClr val="tx1"/>
            </a:solidFill>
            <a:miter lim="800000"/>
            <a:headEnd/>
            <a:tailEnd/>
          </a:ln>
        </p:spPr>
        <p:txBody>
          <a:bodyPr wrap="square">
            <a:spAutoFit/>
          </a:bodyPr>
          <a:lstStyle/>
          <a:p>
            <a:pPr algn="ctr"/>
            <a:r>
              <a:rPr lang="en-US" sz="2800" b="1" dirty="0">
                <a:solidFill>
                  <a:schemeClr val="bg1"/>
                </a:solidFill>
                <a:latin typeface="Calibri" pitchFamily="34" charset="0"/>
              </a:rPr>
              <a:t>Improper</a:t>
            </a:r>
          </a:p>
        </p:txBody>
      </p:sp>
      <p:cxnSp>
        <p:nvCxnSpPr>
          <p:cNvPr id="23" name="Straight Connector 22">
            <a:extLst>
              <a:ext uri="{FF2B5EF4-FFF2-40B4-BE49-F238E27FC236}">
                <a16:creationId xmlns:a16="http://schemas.microsoft.com/office/drawing/2014/main" id="{99347C27-A0A4-6ABF-F995-A701E4378DFD}"/>
              </a:ext>
            </a:extLst>
          </p:cNvPr>
          <p:cNvCxnSpPr/>
          <p:nvPr/>
        </p:nvCxnSpPr>
        <p:spPr>
          <a:xfrm>
            <a:off x="868680" y="3158625"/>
            <a:ext cx="10692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52F411-0755-2A01-F036-3CC01CE3E7F6}"/>
              </a:ext>
            </a:extLst>
          </p:cNvPr>
          <p:cNvCxnSpPr/>
          <p:nvPr/>
        </p:nvCxnSpPr>
        <p:spPr>
          <a:xfrm>
            <a:off x="881595" y="3712767"/>
            <a:ext cx="10692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0A41240-4631-FFB3-C6EB-2131FCC46BC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41795" y="2838319"/>
            <a:ext cx="1379348" cy="2014291"/>
          </a:xfrm>
          <a:prstGeom prst="rect">
            <a:avLst/>
          </a:prstGeom>
        </p:spPr>
      </p:pic>
      <p:pic>
        <p:nvPicPr>
          <p:cNvPr id="17" name="Picture 16">
            <a:extLst>
              <a:ext uri="{FF2B5EF4-FFF2-40B4-BE49-F238E27FC236}">
                <a16:creationId xmlns:a16="http://schemas.microsoft.com/office/drawing/2014/main" id="{AA78EB89-75BC-B23F-61CB-0E9100C7D1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64342" y="2396298"/>
            <a:ext cx="1379348" cy="2014291"/>
          </a:xfrm>
          <a:prstGeom prst="rect">
            <a:avLst/>
          </a:prstGeom>
        </p:spPr>
      </p:pic>
      <p:pic>
        <p:nvPicPr>
          <p:cNvPr id="18" name="Picture 17">
            <a:extLst>
              <a:ext uri="{FF2B5EF4-FFF2-40B4-BE49-F238E27FC236}">
                <a16:creationId xmlns:a16="http://schemas.microsoft.com/office/drawing/2014/main" id="{2E6AE056-2957-E308-DC83-E9ECF395934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87501" y="1948109"/>
            <a:ext cx="1379348" cy="2014291"/>
          </a:xfrm>
          <a:prstGeom prst="rect">
            <a:avLst/>
          </a:prstGeom>
        </p:spPr>
      </p:pic>
      <p:pic>
        <p:nvPicPr>
          <p:cNvPr id="19" name="Picture 18">
            <a:extLst>
              <a:ext uri="{FF2B5EF4-FFF2-40B4-BE49-F238E27FC236}">
                <a16:creationId xmlns:a16="http://schemas.microsoft.com/office/drawing/2014/main" id="{61A6864F-47F9-93F2-29E6-5577DAB9988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4471" y="1490909"/>
            <a:ext cx="1379348" cy="2014291"/>
          </a:xfrm>
          <a:prstGeom prst="rect">
            <a:avLst/>
          </a:prstGeom>
        </p:spPr>
      </p:pic>
      <p:pic>
        <p:nvPicPr>
          <p:cNvPr id="20" name="Picture 19">
            <a:extLst>
              <a:ext uri="{FF2B5EF4-FFF2-40B4-BE49-F238E27FC236}">
                <a16:creationId xmlns:a16="http://schemas.microsoft.com/office/drawing/2014/main" id="{BF5F5DC2-B358-70FD-5364-0116BB362F5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983783" y="1262309"/>
            <a:ext cx="1379348" cy="2014291"/>
          </a:xfrm>
          <a:prstGeom prst="rect">
            <a:avLst/>
          </a:prstGeom>
        </p:spPr>
      </p:pic>
      <p:pic>
        <p:nvPicPr>
          <p:cNvPr id="15" name="Picture 14">
            <a:extLst>
              <a:ext uri="{FF2B5EF4-FFF2-40B4-BE49-F238E27FC236}">
                <a16:creationId xmlns:a16="http://schemas.microsoft.com/office/drawing/2014/main" id="{D152C643-BD01-98B2-2748-5ACBC55DD39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32838" y="3581400"/>
            <a:ext cx="1379348" cy="2014291"/>
          </a:xfrm>
          <a:prstGeom prst="rect">
            <a:avLst/>
          </a:prstGeom>
        </p:spPr>
      </p:pic>
    </p:spTree>
    <p:extLst>
      <p:ext uri="{BB962C8B-B14F-4D97-AF65-F5344CB8AC3E}">
        <p14:creationId xmlns:p14="http://schemas.microsoft.com/office/powerpoint/2010/main" val="39320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FF3300"/>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FF3300"/>
                                      </p:to>
                                    </p:animClr>
                                  </p:sub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E555D-7E01-4660-BAEE-11EBC1ECA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96" y="1749971"/>
            <a:ext cx="3086100" cy="3266123"/>
          </a:xfrm>
          <a:prstGeom prst="rect">
            <a:avLst/>
          </a:prstGeom>
        </p:spPr>
      </p:pic>
      <p:pic>
        <p:nvPicPr>
          <p:cNvPr id="9" name="Picture 8">
            <a:extLst>
              <a:ext uri="{FF2B5EF4-FFF2-40B4-BE49-F238E27FC236}">
                <a16:creationId xmlns:a16="http://schemas.microsoft.com/office/drawing/2014/main" id="{59ED541E-3D2D-4E0D-9A60-832AD6CCC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001" y="1749971"/>
            <a:ext cx="3086100" cy="3266123"/>
          </a:xfrm>
          <a:prstGeom prst="rect">
            <a:avLst/>
          </a:prstGeom>
        </p:spPr>
      </p:pic>
      <p:pic>
        <p:nvPicPr>
          <p:cNvPr id="11" name="Picture 10">
            <a:extLst>
              <a:ext uri="{FF2B5EF4-FFF2-40B4-BE49-F238E27FC236}">
                <a16:creationId xmlns:a16="http://schemas.microsoft.com/office/drawing/2014/main" id="{6D256312-F474-4913-8484-9371FAA0E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723" y="1749971"/>
            <a:ext cx="3086100" cy="3266123"/>
          </a:xfrm>
          <a:prstGeom prst="rect">
            <a:avLst/>
          </a:prstGeom>
        </p:spPr>
      </p:pic>
      <p:sp>
        <p:nvSpPr>
          <p:cNvPr id="4" name="Slide Number Placeholder 3">
            <a:extLst>
              <a:ext uri="{FF2B5EF4-FFF2-40B4-BE49-F238E27FC236}">
                <a16:creationId xmlns:a16="http://schemas.microsoft.com/office/drawing/2014/main" id="{4EA30FD7-504E-4B5C-AA3E-94AC992016F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91</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4BC6D4E5-F795-6AD3-B192-5127E25BBFEC}"/>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Throw-in</a:t>
            </a:r>
          </a:p>
        </p:txBody>
      </p:sp>
    </p:spTree>
    <p:extLst>
      <p:ext uri="{BB962C8B-B14F-4D97-AF65-F5344CB8AC3E}">
        <p14:creationId xmlns:p14="http://schemas.microsoft.com/office/powerpoint/2010/main" val="4284351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Box 3"/>
          <p:cNvSpPr txBox="1">
            <a:spLocks noChangeArrowheads="1"/>
          </p:cNvSpPr>
          <p:nvPr/>
        </p:nvSpPr>
        <p:spPr bwMode="auto">
          <a:xfrm>
            <a:off x="457200" y="838200"/>
            <a:ext cx="7845552" cy="5078313"/>
          </a:xfrm>
          <a:prstGeom prst="rect">
            <a:avLst/>
          </a:prstGeom>
          <a:noFill/>
          <a:ln w="9525">
            <a:noFill/>
            <a:miter lim="800000"/>
            <a:headEnd/>
            <a:tailEnd/>
          </a:ln>
        </p:spPr>
        <p:txBody>
          <a:bodyPr wrap="square">
            <a:spAutoFit/>
          </a:bodyPr>
          <a:lstStyle/>
          <a:p>
            <a:pPr marL="457200" indent="-346075" algn="ctr">
              <a:defRPr/>
            </a:pPr>
            <a:endParaRPr lang="en-US" sz="3600" dirty="0">
              <a:solidFill>
                <a:srgbClr val="000000"/>
              </a:solidFill>
              <a:latin typeface="Calibri" pitchFamily="34" charset="0"/>
            </a:endParaRPr>
          </a:p>
          <a:p>
            <a:pPr marL="512763" indent="-346075">
              <a:buFont typeface="Arial" pitchFamily="34" charset="0"/>
              <a:buChar char="•"/>
              <a:defRPr/>
            </a:pPr>
            <a:r>
              <a:rPr lang="en-US" sz="3600" dirty="0">
                <a:solidFill>
                  <a:srgbClr val="000000"/>
                </a:solidFill>
                <a:latin typeface="Calibri" pitchFamily="34" charset="0"/>
              </a:rPr>
              <a:t>Ball in play as soon as released </a:t>
            </a:r>
            <a:r>
              <a:rPr lang="en-US" sz="3600" b="1" dirty="0">
                <a:solidFill>
                  <a:srgbClr val="000000"/>
                </a:solidFill>
                <a:latin typeface="Calibri" pitchFamily="34" charset="0"/>
              </a:rPr>
              <a:t>and</a:t>
            </a:r>
            <a:r>
              <a:rPr lang="en-US" sz="3600" dirty="0">
                <a:solidFill>
                  <a:srgbClr val="000000"/>
                </a:solidFill>
                <a:latin typeface="Calibri" pitchFamily="34" charset="0"/>
              </a:rPr>
              <a:t> any portion of it is over outside edge of touchline</a:t>
            </a:r>
          </a:p>
          <a:p>
            <a:pPr marL="512763" indent="-346075">
              <a:buFont typeface="Arial" pitchFamily="34" charset="0"/>
              <a:buChar char="•"/>
              <a:defRPr/>
            </a:pPr>
            <a:r>
              <a:rPr lang="en-US" sz="3600" dirty="0">
                <a:solidFill>
                  <a:srgbClr val="000000"/>
                </a:solidFill>
                <a:latin typeface="Calibri" pitchFamily="34" charset="0"/>
              </a:rPr>
              <a:t>Thrower may not touch ball second time until other player touches it</a:t>
            </a:r>
          </a:p>
          <a:p>
            <a:pPr marL="512763" indent="-346075">
              <a:buFont typeface="Arial" pitchFamily="34" charset="0"/>
              <a:buChar char="•"/>
              <a:defRPr/>
            </a:pPr>
            <a:r>
              <a:rPr lang="en-US" sz="3600" dirty="0">
                <a:solidFill>
                  <a:srgbClr val="000000"/>
                </a:solidFill>
                <a:latin typeface="Calibri" pitchFamily="34" charset="0"/>
              </a:rPr>
              <a:t>Goal may </a:t>
            </a:r>
            <a:r>
              <a:rPr lang="en-US" sz="3600" b="1" dirty="0">
                <a:solidFill>
                  <a:srgbClr val="000000"/>
                </a:solidFill>
                <a:latin typeface="Calibri" pitchFamily="34" charset="0"/>
              </a:rPr>
              <a:t>not</a:t>
            </a:r>
            <a:r>
              <a:rPr lang="en-US" sz="3600" dirty="0">
                <a:solidFill>
                  <a:srgbClr val="000000"/>
                </a:solidFill>
                <a:latin typeface="Calibri" pitchFamily="34" charset="0"/>
              </a:rPr>
              <a:t> be scored directly</a:t>
            </a:r>
          </a:p>
          <a:p>
            <a:pPr marL="512763" indent="-346075">
              <a:buFont typeface="Arial" pitchFamily="34" charset="0"/>
              <a:buChar char="•"/>
              <a:defRPr/>
            </a:pPr>
            <a:endParaRPr lang="en-US" sz="3600" dirty="0">
              <a:solidFill>
                <a:srgbClr val="000000"/>
              </a:solidFill>
              <a:latin typeface="Calibri" pitchFamily="34" charset="0"/>
            </a:endParaRPr>
          </a:p>
          <a:p>
            <a:pPr marL="512763" indent="-346075">
              <a:buFont typeface="Arial" pitchFamily="34" charset="0"/>
              <a:buChar char="•"/>
              <a:defRPr/>
            </a:pPr>
            <a:endParaRPr lang="en-US" sz="3600" dirty="0">
              <a:solidFill>
                <a:srgbClr val="000000"/>
              </a:solidFill>
              <a:latin typeface="Calibri" pitchFamily="34" charset="0"/>
            </a:endParaRPr>
          </a:p>
        </p:txBody>
      </p:sp>
      <p:pic>
        <p:nvPicPr>
          <p:cNvPr id="5" name="Picture 4">
            <a:extLst>
              <a:ext uri="{FF2B5EF4-FFF2-40B4-BE49-F238E27FC236}">
                <a16:creationId xmlns:a16="http://schemas.microsoft.com/office/drawing/2014/main" id="{F5055057-4508-4A46-BE5F-B407AA5AA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275" y="1218486"/>
            <a:ext cx="2590799" cy="3738514"/>
          </a:xfrm>
          <a:prstGeom prst="rect">
            <a:avLst/>
          </a:prstGeom>
        </p:spPr>
      </p:pic>
      <p:sp>
        <p:nvSpPr>
          <p:cNvPr id="3" name="Slide Number Placeholder 2">
            <a:extLst>
              <a:ext uri="{FF2B5EF4-FFF2-40B4-BE49-F238E27FC236}">
                <a16:creationId xmlns:a16="http://schemas.microsoft.com/office/drawing/2014/main" id="{494A278B-757A-4AD7-830D-D6381814BAC7}"/>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92</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0FF77A96-B9B2-695F-5C61-294B9C5C233D}"/>
              </a:ext>
            </a:extLst>
          </p:cNvPr>
          <p:cNvSpPr txBox="1">
            <a:spLocks noChangeArrowheads="1"/>
          </p:cNvSpPr>
          <p:nvPr/>
        </p:nvSpPr>
        <p:spPr bwMode="auto">
          <a:xfrm>
            <a:off x="631115" y="107579"/>
            <a:ext cx="10929770" cy="769441"/>
          </a:xfrm>
          <a:prstGeom prst="rect">
            <a:avLst/>
          </a:prstGeom>
          <a:noFill/>
          <a:ln w="9525">
            <a:noFill/>
            <a:miter lim="800000"/>
            <a:headEnd/>
            <a:tailEnd/>
          </a:ln>
        </p:spPr>
        <p:txBody>
          <a:bodyPr wrap="square">
            <a:spAutoFit/>
          </a:bodyPr>
          <a:lstStyle/>
          <a:p>
            <a:pPr algn="ctr">
              <a:defRPr/>
            </a:pPr>
            <a:r>
              <a:rPr lang="en-US" sz="4400" b="1" dirty="0">
                <a:solidFill>
                  <a:srgbClr val="000000"/>
                </a:solidFill>
                <a:latin typeface="Calibri" pitchFamily="34" charset="0"/>
              </a:rPr>
              <a:t>Throw-in</a:t>
            </a:r>
          </a:p>
        </p:txBody>
      </p:sp>
    </p:spTree>
    <p:extLst>
      <p:ext uri="{BB962C8B-B14F-4D97-AF65-F5344CB8AC3E}">
        <p14:creationId xmlns:p14="http://schemas.microsoft.com/office/powerpoint/2010/main" val="5372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Goal kick or corner kick</a:t>
            </a:r>
          </a:p>
        </p:txBody>
      </p:sp>
      <p:sp>
        <p:nvSpPr>
          <p:cNvPr id="107523" name="TextBox 3"/>
          <p:cNvSpPr txBox="1">
            <a:spLocks noChangeArrowheads="1"/>
          </p:cNvSpPr>
          <p:nvPr/>
        </p:nvSpPr>
        <p:spPr bwMode="auto">
          <a:xfrm>
            <a:off x="723900" y="1274380"/>
            <a:ext cx="10744200" cy="5078313"/>
          </a:xfrm>
          <a:prstGeom prst="rect">
            <a:avLst/>
          </a:prstGeom>
          <a:noFill/>
          <a:ln w="9525">
            <a:noFill/>
            <a:miter lim="800000"/>
            <a:headEnd/>
            <a:tailEnd/>
          </a:ln>
        </p:spPr>
        <p:txBody>
          <a:bodyPr wrap="square">
            <a:spAutoFit/>
          </a:bodyPr>
          <a:lstStyle/>
          <a:p>
            <a:pPr>
              <a:defRPr/>
            </a:pPr>
            <a:r>
              <a:rPr lang="en-US" sz="3600" dirty="0">
                <a:solidFill>
                  <a:srgbClr val="000000"/>
                </a:solidFill>
                <a:latin typeface="Calibri" pitchFamily="34" charset="0"/>
              </a:rPr>
              <a:t>When whole ball passes over goal line and no goal is scored, play is restarted with either...</a:t>
            </a:r>
          </a:p>
          <a:p>
            <a:pPr algn="ctr">
              <a:defRPr/>
            </a:pPr>
            <a:endParaRPr lang="en-US" sz="3600" dirty="0">
              <a:solidFill>
                <a:srgbClr val="000000"/>
              </a:solidFill>
              <a:latin typeface="Calibri" pitchFamily="34" charset="0"/>
            </a:endParaRPr>
          </a:p>
          <a:p>
            <a:pPr marL="1025525" lvl="2" indent="-571500">
              <a:buFont typeface="Arial" panose="020B0604020202020204" pitchFamily="34" charset="0"/>
              <a:buChar char="•"/>
              <a:defRPr/>
            </a:pPr>
            <a:r>
              <a:rPr lang="en-US" sz="3600" b="1" dirty="0">
                <a:solidFill>
                  <a:srgbClr val="000000"/>
                </a:solidFill>
                <a:latin typeface="Calibri" pitchFamily="34" charset="0"/>
              </a:rPr>
              <a:t>Goal kick</a:t>
            </a:r>
            <a:r>
              <a:rPr lang="en-US" sz="3600" dirty="0">
                <a:solidFill>
                  <a:srgbClr val="000000"/>
                </a:solidFill>
                <a:latin typeface="Calibri" pitchFamily="34" charset="0"/>
              </a:rPr>
              <a:t> for </a:t>
            </a:r>
            <a:r>
              <a:rPr lang="en-US" sz="3600" dirty="0">
                <a:solidFill>
                  <a:srgbClr val="0000FF"/>
                </a:solidFill>
                <a:latin typeface="Calibri" pitchFamily="34" charset="0"/>
              </a:rPr>
              <a:t>defending team</a:t>
            </a:r>
            <a:r>
              <a:rPr lang="en-US" sz="3600" dirty="0">
                <a:solidFill>
                  <a:srgbClr val="000000"/>
                </a:solidFill>
                <a:latin typeface="Calibri" pitchFamily="34" charset="0"/>
              </a:rPr>
              <a:t>, or</a:t>
            </a:r>
          </a:p>
          <a:p>
            <a:pPr marL="1025525" lvl="2" indent="-571500">
              <a:buFont typeface="Arial" panose="020B0604020202020204" pitchFamily="34" charset="0"/>
              <a:buChar char="•"/>
              <a:defRPr/>
            </a:pPr>
            <a:r>
              <a:rPr lang="en-US" sz="3600" b="1" dirty="0">
                <a:solidFill>
                  <a:srgbClr val="000000"/>
                </a:solidFill>
                <a:latin typeface="Calibri" pitchFamily="34" charset="0"/>
              </a:rPr>
              <a:t>Corner kick</a:t>
            </a:r>
            <a:r>
              <a:rPr lang="en-US" sz="3600" dirty="0">
                <a:solidFill>
                  <a:srgbClr val="000000"/>
                </a:solidFill>
                <a:latin typeface="Calibri" pitchFamily="34" charset="0"/>
              </a:rPr>
              <a:t> for </a:t>
            </a:r>
            <a:r>
              <a:rPr lang="en-US" sz="3600" dirty="0">
                <a:solidFill>
                  <a:srgbClr val="0000FF"/>
                </a:solidFill>
                <a:latin typeface="Calibri" pitchFamily="34" charset="0"/>
              </a:rPr>
              <a:t>attacking team</a:t>
            </a:r>
            <a:r>
              <a:rPr lang="en-US" sz="3600" dirty="0">
                <a:solidFill>
                  <a:srgbClr val="000000"/>
                </a:solidFill>
                <a:latin typeface="Calibri" pitchFamily="34" charset="0"/>
              </a:rPr>
              <a:t>.</a:t>
            </a:r>
          </a:p>
          <a:p>
            <a:pPr lvl="2">
              <a:defRPr/>
            </a:pPr>
            <a:endParaRPr lang="en-US" sz="3600" dirty="0">
              <a:solidFill>
                <a:srgbClr val="000000"/>
              </a:solidFill>
              <a:latin typeface="Calibri" pitchFamily="34" charset="0"/>
            </a:endParaRPr>
          </a:p>
          <a:p>
            <a:pPr marL="0" lvl="2">
              <a:tabLst>
                <a:tab pos="2349500" algn="l"/>
              </a:tabLst>
              <a:defRPr/>
            </a:pPr>
            <a:r>
              <a:rPr lang="en-US" sz="3600" dirty="0">
                <a:solidFill>
                  <a:srgbClr val="000000"/>
                </a:solidFill>
                <a:latin typeface="Calibri" pitchFamily="34" charset="0"/>
              </a:rPr>
              <a:t>...depending on which team touched ball last.</a:t>
            </a:r>
          </a:p>
          <a:p>
            <a:pPr algn="ctr">
              <a:defRPr/>
            </a:pPr>
            <a:endParaRPr lang="en-US" sz="3600" b="1" dirty="0">
              <a:solidFill>
                <a:srgbClr val="000000"/>
              </a:solidFill>
              <a:latin typeface="Calibri" pitchFamily="34" charset="0"/>
            </a:endParaRPr>
          </a:p>
          <a:p>
            <a:pPr marL="457200" indent="-346075" algn="ctr">
              <a:defRPr/>
            </a:pPr>
            <a:endParaRPr lang="en-US" sz="3600" b="1" dirty="0">
              <a:solidFill>
                <a:srgbClr val="000000"/>
              </a:solidFill>
              <a:latin typeface="Calibri" pitchFamily="34" charset="0"/>
            </a:endParaRPr>
          </a:p>
        </p:txBody>
      </p:sp>
      <p:sp>
        <p:nvSpPr>
          <p:cNvPr id="2" name="Slide Number Placeholder 1">
            <a:extLst>
              <a:ext uri="{FF2B5EF4-FFF2-40B4-BE49-F238E27FC236}">
                <a16:creationId xmlns:a16="http://schemas.microsoft.com/office/drawing/2014/main" id="{7A76FA2C-9684-4DEB-BE16-EF56B5A48244}"/>
              </a:ext>
            </a:extLst>
          </p:cNvPr>
          <p:cNvSpPr>
            <a:spLocks noGrp="1"/>
          </p:cNvSpPr>
          <p:nvPr>
            <p:ph type="sldNum" sz="quarter" idx="10"/>
          </p:nvPr>
        </p:nvSpPr>
        <p:spPr/>
        <p:txBody>
          <a:bodyPr/>
          <a:lstStyle/>
          <a:p>
            <a:pPr>
              <a:defRPr/>
            </a:pPr>
            <a:fld id="{64F154F8-21B2-4B0A-B5AB-B990EAC6A0F8}" type="slidenum">
              <a:rPr lang="en-US" smtClean="0">
                <a:solidFill>
                  <a:srgbClr val="000000"/>
                </a:solidFill>
              </a:rPr>
              <a:pPr>
                <a:defRPr/>
              </a:pPr>
              <a:t>93</a:t>
            </a:fld>
            <a:endParaRPr lang="en-US" dirty="0">
              <a:solidFill>
                <a:srgbClr val="000000"/>
              </a:solidFill>
            </a:endParaRPr>
          </a:p>
        </p:txBody>
      </p:sp>
    </p:spTree>
    <p:extLst>
      <p:ext uri="{BB962C8B-B14F-4D97-AF65-F5344CB8AC3E}">
        <p14:creationId xmlns:p14="http://schemas.microsoft.com/office/powerpoint/2010/main" val="32601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Box 3"/>
          <p:cNvSpPr txBox="1">
            <a:spLocks noChangeArrowheads="1"/>
          </p:cNvSpPr>
          <p:nvPr/>
        </p:nvSpPr>
        <p:spPr bwMode="auto">
          <a:xfrm>
            <a:off x="602900" y="1041592"/>
            <a:ext cx="10992897" cy="3970318"/>
          </a:xfrm>
          <a:prstGeom prst="rect">
            <a:avLst/>
          </a:prstGeom>
          <a:noFill/>
          <a:ln w="9525">
            <a:noFill/>
            <a:miter lim="800000"/>
            <a:headEnd/>
            <a:tailEnd/>
          </a:ln>
        </p:spPr>
        <p:txBody>
          <a:bodyPr wrap="square">
            <a:spAutoFit/>
          </a:bodyPr>
          <a:lstStyle/>
          <a:p>
            <a:pPr>
              <a:defRPr/>
            </a:pPr>
            <a:r>
              <a:rPr lang="en-US" sz="3600" dirty="0">
                <a:latin typeface="Calibri" pitchFamily="34" charset="0"/>
              </a:rPr>
              <a:t>Play is restarted with a </a:t>
            </a:r>
            <a:r>
              <a:rPr lang="en-US" sz="3600" b="1" dirty="0">
                <a:latin typeface="Calibri" pitchFamily="34" charset="0"/>
              </a:rPr>
              <a:t>goal kick</a:t>
            </a:r>
            <a:r>
              <a:rPr lang="en-US" sz="3600" dirty="0">
                <a:latin typeface="Calibri" pitchFamily="34" charset="0"/>
              </a:rPr>
              <a:t> when whole ball passes over goal line, last touched by </a:t>
            </a:r>
            <a:r>
              <a:rPr lang="en-US" sz="3600" b="1" dirty="0">
                <a:solidFill>
                  <a:srgbClr val="0000FF"/>
                </a:solidFill>
                <a:latin typeface="Calibri" pitchFamily="34" charset="0"/>
              </a:rPr>
              <a:t>attacker</a:t>
            </a:r>
            <a:r>
              <a:rPr lang="en-US" sz="3600" dirty="0">
                <a:latin typeface="Calibri" pitchFamily="34" charset="0"/>
              </a:rPr>
              <a:t>, and a goal is not scored</a:t>
            </a:r>
            <a:r>
              <a:rPr lang="en-US" sz="3600" b="1" dirty="0">
                <a:latin typeface="Calibri" pitchFamily="34" charset="0"/>
              </a:rPr>
              <a:t>.</a:t>
            </a:r>
          </a:p>
          <a:p>
            <a:pPr marL="457200" indent="-457200">
              <a:buFont typeface="Arial" panose="020B0604020202020204" pitchFamily="34" charset="0"/>
              <a:buChar char="•"/>
              <a:defRPr/>
            </a:pPr>
            <a:r>
              <a:rPr lang="en-US" sz="3600" dirty="0">
                <a:latin typeface="Calibri" pitchFamily="34" charset="0"/>
              </a:rPr>
              <a:t>Ball placed in general vicinity of goal </a:t>
            </a:r>
          </a:p>
          <a:p>
            <a:pPr marL="457200" indent="-457200">
              <a:buFont typeface="Arial" panose="020B0604020202020204" pitchFamily="34" charset="0"/>
              <a:buChar char="•"/>
              <a:defRPr/>
            </a:pPr>
            <a:r>
              <a:rPr lang="en-US" sz="3600" dirty="0">
                <a:latin typeface="Calibri" pitchFamily="34" charset="0"/>
              </a:rPr>
              <a:t>Opponents must at least 5 yards away</a:t>
            </a:r>
          </a:p>
          <a:p>
            <a:pPr>
              <a:defRPr/>
            </a:pPr>
            <a:endParaRPr lang="en-US" sz="3600" dirty="0">
              <a:latin typeface="Calibri" pitchFamily="34" charset="0"/>
            </a:endParaRPr>
          </a:p>
          <a:p>
            <a:pPr marL="457200" indent="-346075" algn="ctr">
              <a:defRPr/>
            </a:pPr>
            <a:endParaRPr lang="en-US" sz="3600" b="1" dirty="0">
              <a:solidFill>
                <a:srgbClr val="FFFFFF"/>
              </a:solidFill>
              <a:latin typeface="Calibri" pitchFamily="34" charset="0"/>
            </a:endParaRPr>
          </a:p>
        </p:txBody>
      </p:sp>
      <p:sp>
        <p:nvSpPr>
          <p:cNvPr id="2" name="Slide Number Placeholder 1">
            <a:extLst>
              <a:ext uri="{FF2B5EF4-FFF2-40B4-BE49-F238E27FC236}">
                <a16:creationId xmlns:a16="http://schemas.microsoft.com/office/drawing/2014/main" id="{F7B44044-24D1-4DD0-939E-77E0AF8C9C45}"/>
              </a:ext>
            </a:extLst>
          </p:cNvPr>
          <p:cNvSpPr>
            <a:spLocks noGrp="1"/>
          </p:cNvSpPr>
          <p:nvPr>
            <p:ph type="sldNum" sz="quarter" idx="10"/>
          </p:nvPr>
        </p:nvSpPr>
        <p:spPr/>
        <p:txBody>
          <a:bodyPr/>
          <a:lstStyle/>
          <a:p>
            <a:pPr>
              <a:defRPr/>
            </a:pPr>
            <a:fld id="{468A5314-886A-4021-9937-F061FACB4256}" type="slidenum">
              <a:rPr lang="en-US" smtClean="0">
                <a:solidFill>
                  <a:srgbClr val="000000"/>
                </a:solidFill>
              </a:rPr>
              <a:pPr>
                <a:defRPr/>
              </a:pPr>
              <a:t>94</a:t>
            </a:fld>
            <a:endParaRPr lang="en-US" dirty="0">
              <a:solidFill>
                <a:srgbClr val="000000"/>
              </a:solidFill>
            </a:endParaRPr>
          </a:p>
        </p:txBody>
      </p:sp>
      <p:sp>
        <p:nvSpPr>
          <p:cNvPr id="3" name="TextBox 1">
            <a:extLst>
              <a:ext uri="{FF2B5EF4-FFF2-40B4-BE49-F238E27FC236}">
                <a16:creationId xmlns:a16="http://schemas.microsoft.com/office/drawing/2014/main" id="{90512EF2-779E-2178-5393-63CD86F6D8A6}"/>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Goal kick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622998" y="1339933"/>
            <a:ext cx="10982848" cy="2862322"/>
          </a:xfrm>
          <a:prstGeom prst="rect">
            <a:avLst/>
          </a:prstGeom>
          <a:noFill/>
          <a:ln w="9525">
            <a:noFill/>
            <a:miter lim="800000"/>
            <a:headEnd/>
            <a:tailEnd/>
          </a:ln>
        </p:spPr>
        <p:txBody>
          <a:bodyPr wrap="square">
            <a:spAutoFit/>
          </a:bodyPr>
          <a:lstStyle/>
          <a:p>
            <a:pPr marL="571500" indent="-571500" eaLnBrk="1" hangingPunct="1">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Ball in play when kicked and clearly moves</a:t>
            </a:r>
          </a:p>
          <a:p>
            <a:pPr marL="571500" indent="-571500" eaLnBrk="1" hangingPunct="1">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Kicker cannot touch ball second time until touched by another player</a:t>
            </a:r>
          </a:p>
          <a:p>
            <a:pPr marL="571500" indent="-571500" eaLnBrk="1" hangingPunct="1">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Can score goal directly against opponents</a:t>
            </a:r>
          </a:p>
          <a:p>
            <a:pPr marL="457200" indent="-346075" algn="ctr">
              <a:defRPr/>
            </a:pPr>
            <a:endParaRPr lang="en-US" sz="3600" b="1"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5D8EBBB-4202-4CE1-8E88-7CDF3D241BE6}"/>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95</a:t>
            </a:fld>
            <a:endParaRPr lang="en-US"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224F819F-0B01-B12B-63C8-178E486A4743}"/>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Goal kick</a:t>
            </a:r>
          </a:p>
        </p:txBody>
      </p:sp>
    </p:spTree>
    <p:extLst>
      <p:ext uri="{BB962C8B-B14F-4D97-AF65-F5344CB8AC3E}">
        <p14:creationId xmlns:p14="http://schemas.microsoft.com/office/powerpoint/2010/main" val="17679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735875" y="1266798"/>
            <a:ext cx="10541725" cy="3970318"/>
          </a:xfrm>
          <a:prstGeom prst="rect">
            <a:avLst/>
          </a:prstGeom>
          <a:noFill/>
          <a:ln w="9525">
            <a:noFill/>
            <a:miter lim="800000"/>
            <a:headEnd/>
            <a:tailEnd/>
          </a:ln>
        </p:spPr>
        <p:txBody>
          <a:bodyPr wrap="square">
            <a:spAutoFit/>
          </a:bodyPr>
          <a:lstStyle/>
          <a:p>
            <a:pPr>
              <a:defRPr/>
            </a:pPr>
            <a:r>
              <a:rPr lang="en-US" sz="3600" dirty="0">
                <a:latin typeface="Calibri" pitchFamily="34" charset="0"/>
              </a:rPr>
              <a:t>Play is restarted with a </a:t>
            </a:r>
            <a:r>
              <a:rPr lang="en-US" sz="3600" b="1" dirty="0">
                <a:latin typeface="Calibri" pitchFamily="34" charset="0"/>
              </a:rPr>
              <a:t>corner kick</a:t>
            </a:r>
            <a:r>
              <a:rPr lang="en-US" sz="3600" dirty="0">
                <a:latin typeface="Calibri" pitchFamily="34" charset="0"/>
              </a:rPr>
              <a:t> when whole ball passes over goal line, last touched by </a:t>
            </a:r>
            <a:r>
              <a:rPr lang="en-US" sz="3600" b="1" dirty="0">
                <a:solidFill>
                  <a:srgbClr val="0000FF"/>
                </a:solidFill>
                <a:latin typeface="Calibri" pitchFamily="34" charset="0"/>
              </a:rPr>
              <a:t>defender</a:t>
            </a:r>
            <a:r>
              <a:rPr lang="en-US" sz="3600" dirty="0">
                <a:latin typeface="Calibri" pitchFamily="34" charset="0"/>
              </a:rPr>
              <a:t>, and a goal is not scored</a:t>
            </a:r>
            <a:r>
              <a:rPr lang="en-US" sz="3600" b="1" dirty="0">
                <a:latin typeface="Calibri" pitchFamily="34" charset="0"/>
              </a:rPr>
              <a:t>.</a:t>
            </a:r>
          </a:p>
          <a:p>
            <a:pPr marL="571500" indent="-571500">
              <a:buFont typeface="Arial" panose="020B0604020202020204" pitchFamily="34" charset="0"/>
              <a:buChar char="•"/>
            </a:pPr>
            <a:r>
              <a:rPr lang="en-US" sz="3600" dirty="0">
                <a:latin typeface="Calibri" pitchFamily="34" charset="0"/>
                <a:cs typeface="Arial" charset="0"/>
              </a:rPr>
              <a:t>Ball placed in vicinity of nearest corner</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Opponents must be at least 5 yards from ball</a:t>
            </a:r>
          </a:p>
          <a:p>
            <a:pPr marL="571500" indent="-571500">
              <a:buFont typeface="Arial" panose="020B0604020202020204" pitchFamily="34" charset="0"/>
              <a:buChar char="•"/>
            </a:pPr>
            <a:endParaRPr lang="en-US" sz="3600" dirty="0">
              <a:latin typeface="Calibri" pitchFamily="34" charset="0"/>
              <a:cs typeface="Arial" charset="0"/>
            </a:endParaRPr>
          </a:p>
          <a:p>
            <a:endParaRPr lang="en-US" sz="3600" dirty="0">
              <a:solidFill>
                <a:srgbClr val="000000"/>
              </a:solidFill>
              <a:latin typeface="Calibri" pitchFamily="34" charset="0"/>
              <a:cs typeface="Arial" charset="0"/>
            </a:endParaRPr>
          </a:p>
        </p:txBody>
      </p:sp>
      <p:sp>
        <p:nvSpPr>
          <p:cNvPr id="2" name="Slide Number Placeholder 1">
            <a:extLst>
              <a:ext uri="{FF2B5EF4-FFF2-40B4-BE49-F238E27FC236}">
                <a16:creationId xmlns:a16="http://schemas.microsoft.com/office/drawing/2014/main" id="{CFC7FCA8-F9A4-4780-A07D-1363EDDE45FA}"/>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96</a:t>
            </a:fld>
            <a:endParaRPr lang="en-US" sz="1400" dirty="0">
              <a:solidFill>
                <a:srgbClr val="000000"/>
              </a:solidFill>
              <a:latin typeface="Calibri" panose="020F0502020204030204" pitchFamily="34" charset="0"/>
            </a:endParaRPr>
          </a:p>
        </p:txBody>
      </p:sp>
      <p:sp>
        <p:nvSpPr>
          <p:cNvPr id="4" name="TextBox 1">
            <a:extLst>
              <a:ext uri="{FF2B5EF4-FFF2-40B4-BE49-F238E27FC236}">
                <a16:creationId xmlns:a16="http://schemas.microsoft.com/office/drawing/2014/main" id="{059DABD3-60FA-8293-E06A-D4E21970C4DF}"/>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Corner kick</a:t>
            </a:r>
          </a:p>
        </p:txBody>
      </p:sp>
    </p:spTree>
    <p:extLst>
      <p:ext uri="{BB962C8B-B14F-4D97-AF65-F5344CB8AC3E}">
        <p14:creationId xmlns:p14="http://schemas.microsoft.com/office/powerpoint/2010/main" val="247701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Box 3"/>
          <p:cNvSpPr txBox="1">
            <a:spLocks noChangeArrowheads="1"/>
          </p:cNvSpPr>
          <p:nvPr/>
        </p:nvSpPr>
        <p:spPr bwMode="auto">
          <a:xfrm>
            <a:off x="587375" y="905709"/>
            <a:ext cx="10972800" cy="2308324"/>
          </a:xfrm>
          <a:prstGeom prst="rect">
            <a:avLst/>
          </a:prstGeom>
          <a:noFill/>
          <a:ln w="9525">
            <a:noFill/>
            <a:miter lim="800000"/>
            <a:headEnd/>
            <a:tailEnd/>
          </a:ln>
        </p:spPr>
        <p:txBody>
          <a:bodyPr wrap="square">
            <a:spAutoFit/>
          </a:bodyPr>
          <a:lstStyle/>
          <a:p>
            <a:pPr marL="457200" indent="-457200" eaLnBrk="1" hangingPunct="1">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Ball in play when kicked and clearly moves</a:t>
            </a:r>
          </a:p>
          <a:p>
            <a:pPr marL="457200" indent="-457200">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Kicker cannot touch ball second time until touched by other player</a:t>
            </a:r>
          </a:p>
          <a:p>
            <a:pPr marL="457200" indent="-457200" eaLnBrk="1" hangingPunct="1">
              <a:buFont typeface="Arial" panose="020B0604020202020204" pitchFamily="34" charset="0"/>
              <a:buChar char="•"/>
              <a:defRPr/>
            </a:pPr>
            <a:r>
              <a:rPr lang="en-US" sz="3600" dirty="0">
                <a:latin typeface="Calibri" panose="020F0502020204030204" pitchFamily="34" charset="0"/>
                <a:cs typeface="Calibri" panose="020F0502020204030204" pitchFamily="34" charset="0"/>
              </a:rPr>
              <a:t>Can score directly against opponents</a:t>
            </a:r>
          </a:p>
        </p:txBody>
      </p:sp>
      <p:sp>
        <p:nvSpPr>
          <p:cNvPr id="3" name="Slide Number Placeholder 2">
            <a:extLst>
              <a:ext uri="{FF2B5EF4-FFF2-40B4-BE49-F238E27FC236}">
                <a16:creationId xmlns:a16="http://schemas.microsoft.com/office/drawing/2014/main" id="{42723DFF-18A5-45B5-889C-0ED527DC258C}"/>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97</a:t>
            </a:fld>
            <a:endParaRPr lang="en-US" sz="1400" dirty="0">
              <a:solidFill>
                <a:srgbClr val="000000"/>
              </a:solidFill>
              <a:latin typeface="Calibri" panose="020F0502020204030204" pitchFamily="34" charset="0"/>
            </a:endParaRPr>
          </a:p>
        </p:txBody>
      </p:sp>
      <p:sp>
        <p:nvSpPr>
          <p:cNvPr id="4" name="TextBox 1">
            <a:extLst>
              <a:ext uri="{FF2B5EF4-FFF2-40B4-BE49-F238E27FC236}">
                <a16:creationId xmlns:a16="http://schemas.microsoft.com/office/drawing/2014/main" id="{89F9C582-E850-9B2A-C284-013B3BFA4CA3}"/>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Corner kick</a:t>
            </a:r>
          </a:p>
        </p:txBody>
      </p:sp>
    </p:spTree>
    <p:extLst>
      <p:ext uri="{BB962C8B-B14F-4D97-AF65-F5344CB8AC3E}">
        <p14:creationId xmlns:p14="http://schemas.microsoft.com/office/powerpoint/2010/main" val="7802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Box 48"/>
          <p:cNvSpPr txBox="1">
            <a:spLocks noChangeArrowheads="1"/>
          </p:cNvSpPr>
          <p:nvPr/>
        </p:nvSpPr>
        <p:spPr bwMode="auto">
          <a:xfrm>
            <a:off x="462859" y="1051463"/>
            <a:ext cx="10814741" cy="1200329"/>
          </a:xfrm>
          <a:prstGeom prst="rect">
            <a:avLst/>
          </a:prstGeom>
          <a:noFill/>
          <a:ln w="9525">
            <a:noFill/>
            <a:miter lim="800000"/>
            <a:headEnd/>
            <a:tailEnd/>
          </a:ln>
        </p:spPr>
        <p:txBody>
          <a:bodyPr wrap="square">
            <a:spAutoFit/>
          </a:bodyPr>
          <a:lstStyle/>
          <a:p>
            <a:r>
              <a:rPr lang="en-US" sz="3600" dirty="0">
                <a:latin typeface="Calibri" pitchFamily="34" charset="0"/>
              </a:rPr>
              <a:t>When Referee stops play because of a foul or technical offense, restart is </a:t>
            </a:r>
            <a:r>
              <a:rPr lang="en-US" sz="3600" b="1" dirty="0">
                <a:latin typeface="Calibri" pitchFamily="34" charset="0"/>
              </a:rPr>
              <a:t>indirect free kick</a:t>
            </a:r>
          </a:p>
        </p:txBody>
      </p:sp>
      <p:sp>
        <p:nvSpPr>
          <p:cNvPr id="96262" name="TextBox 48"/>
          <p:cNvSpPr txBox="1">
            <a:spLocks noChangeArrowheads="1"/>
          </p:cNvSpPr>
          <p:nvPr/>
        </p:nvSpPr>
        <p:spPr bwMode="auto">
          <a:xfrm>
            <a:off x="685800" y="3630641"/>
            <a:ext cx="10424160" cy="2308324"/>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US" sz="3600" dirty="0">
                <a:latin typeface="Calibri" pitchFamily="34" charset="0"/>
              </a:rPr>
              <a:t>Taken from location of foul or technical offense.</a:t>
            </a:r>
          </a:p>
          <a:p>
            <a:pPr marL="571500" indent="-571500">
              <a:buFont typeface="Arial" panose="020B0604020202020204" pitchFamily="34" charset="0"/>
              <a:buChar char="•"/>
            </a:pPr>
            <a:r>
              <a:rPr lang="en-US" sz="3600" dirty="0">
                <a:latin typeface="Calibri" pitchFamily="34" charset="0"/>
              </a:rPr>
              <a:t>But no closer than 5 yards from opposing team’s goal.</a:t>
            </a:r>
          </a:p>
          <a:p>
            <a:endParaRPr lang="en-US" sz="3600" b="1" dirty="0">
              <a:latin typeface="Calibri" pitchFamily="34" charset="0"/>
            </a:endParaRPr>
          </a:p>
        </p:txBody>
      </p:sp>
      <p:sp>
        <p:nvSpPr>
          <p:cNvPr id="2" name="Slide Number Placeholder 1">
            <a:extLst>
              <a:ext uri="{FF2B5EF4-FFF2-40B4-BE49-F238E27FC236}">
                <a16:creationId xmlns:a16="http://schemas.microsoft.com/office/drawing/2014/main" id="{BB98D791-D953-4437-AB6D-8AD9C7C94A12}"/>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98</a:t>
            </a:fld>
            <a:endParaRPr lang="en-US" sz="1400" dirty="0">
              <a:solidFill>
                <a:srgbClr val="000000"/>
              </a:solidFill>
              <a:latin typeface="Calibri" panose="020F0502020204030204" pitchFamily="34" charset="0"/>
            </a:endParaRPr>
          </a:p>
        </p:txBody>
      </p:sp>
      <p:sp>
        <p:nvSpPr>
          <p:cNvPr id="3" name="TextBox 48">
            <a:extLst>
              <a:ext uri="{FF2B5EF4-FFF2-40B4-BE49-F238E27FC236}">
                <a16:creationId xmlns:a16="http://schemas.microsoft.com/office/drawing/2014/main" id="{AA0EEE7A-147B-7F74-D9C9-08D2E5263721}"/>
              </a:ext>
            </a:extLst>
          </p:cNvPr>
          <p:cNvSpPr txBox="1">
            <a:spLocks noChangeArrowheads="1"/>
          </p:cNvSpPr>
          <p:nvPr/>
        </p:nvSpPr>
        <p:spPr bwMode="auto">
          <a:xfrm>
            <a:off x="961697" y="2464163"/>
            <a:ext cx="10148263" cy="954107"/>
          </a:xfrm>
          <a:prstGeom prst="rect">
            <a:avLst/>
          </a:prstGeom>
          <a:solidFill>
            <a:srgbClr val="FFC000"/>
          </a:solidFill>
          <a:ln w="9525">
            <a:solidFill>
              <a:schemeClr val="accent1"/>
            </a:solidFill>
            <a:miter lim="800000"/>
            <a:headEnd/>
            <a:tailEnd/>
          </a:ln>
        </p:spPr>
        <p:txBody>
          <a:bodyPr wrap="square">
            <a:spAutoFit/>
          </a:bodyPr>
          <a:lstStyle/>
          <a:p>
            <a:pPr algn="ctr">
              <a:tabLst>
                <a:tab pos="1371600" algn="l"/>
              </a:tabLst>
            </a:pPr>
            <a:r>
              <a:rPr lang="en-US" sz="2800" dirty="0">
                <a:latin typeface="Calibri" pitchFamily="34" charset="0"/>
              </a:rPr>
              <a:t>ALL free kicks in 6–8U are indirect: cannot score directly. </a:t>
            </a:r>
          </a:p>
          <a:p>
            <a:pPr algn="ctr">
              <a:tabLst>
                <a:tab pos="1371600" algn="l"/>
              </a:tabLst>
            </a:pPr>
            <a:r>
              <a:rPr lang="en-US" sz="2800" dirty="0">
                <a:latin typeface="Calibri" pitchFamily="34" charset="0"/>
              </a:rPr>
              <a:t>No direct free kicks in 6–8U.</a:t>
            </a:r>
            <a:endParaRPr lang="en-US" sz="2800" b="1" dirty="0">
              <a:latin typeface="Calibri" pitchFamily="34" charset="0"/>
            </a:endParaRPr>
          </a:p>
        </p:txBody>
      </p:sp>
      <p:sp>
        <p:nvSpPr>
          <p:cNvPr id="4" name="TextBox 1">
            <a:extLst>
              <a:ext uri="{FF2B5EF4-FFF2-40B4-BE49-F238E27FC236}">
                <a16:creationId xmlns:a16="http://schemas.microsoft.com/office/drawing/2014/main" id="{203D75BA-8EF1-215E-DC5A-BAEF13B54494}"/>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Indirect free kick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Box 3"/>
          <p:cNvSpPr>
            <a:spLocks noChangeArrowheads="1"/>
          </p:cNvSpPr>
          <p:nvPr/>
        </p:nvSpPr>
        <p:spPr bwMode="auto">
          <a:xfrm>
            <a:off x="996292" y="956897"/>
            <a:ext cx="7583828" cy="3970318"/>
          </a:xfrm>
          <a:custGeom>
            <a:avLst/>
            <a:gdLst>
              <a:gd name="T0" fmla="*/ 0 w 3933389"/>
              <a:gd name="T1" fmla="*/ 0 h 2862322"/>
              <a:gd name="T2" fmla="*/ 3968023 w 3933389"/>
              <a:gd name="T3" fmla="*/ 0 h 2862322"/>
              <a:gd name="T4" fmla="*/ 3968023 w 3933389"/>
              <a:gd name="T5" fmla="*/ 2857582 h 2862322"/>
              <a:gd name="T6" fmla="*/ 0 w 3933389"/>
              <a:gd name="T7" fmla="*/ 2857582 h 2862322"/>
              <a:gd name="T8" fmla="*/ 0 w 3933389"/>
              <a:gd name="T9" fmla="*/ 0 h 2862322"/>
              <a:gd name="T10" fmla="*/ 0 60000 65536"/>
              <a:gd name="T11" fmla="*/ 0 60000 65536"/>
              <a:gd name="T12" fmla="*/ 0 60000 65536"/>
              <a:gd name="T13" fmla="*/ 0 60000 65536"/>
              <a:gd name="T14" fmla="*/ 0 60000 65536"/>
              <a:gd name="T15" fmla="*/ 0 w 3933389"/>
              <a:gd name="T16" fmla="*/ 0 h 2862322"/>
              <a:gd name="T17" fmla="*/ 3933389 w 3933389"/>
              <a:gd name="T18" fmla="*/ 2862322 h 2862322"/>
            </a:gdLst>
            <a:ahLst/>
            <a:cxnLst>
              <a:cxn ang="T10">
                <a:pos x="T0" y="T1"/>
              </a:cxn>
              <a:cxn ang="T11">
                <a:pos x="T2" y="T3"/>
              </a:cxn>
              <a:cxn ang="T12">
                <a:pos x="T4" y="T5"/>
              </a:cxn>
              <a:cxn ang="T13">
                <a:pos x="T6" y="T7"/>
              </a:cxn>
              <a:cxn ang="T14">
                <a:pos x="T8" y="T9"/>
              </a:cxn>
            </a:cxnLst>
            <a:rect l="T15" t="T16" r="T17" b="T18"/>
            <a:pathLst>
              <a:path w="3933389" h="2862322">
                <a:moveTo>
                  <a:pt x="0" y="0"/>
                </a:moveTo>
                <a:lnTo>
                  <a:pt x="3933389" y="0"/>
                </a:lnTo>
                <a:lnTo>
                  <a:pt x="3933389" y="2862322"/>
                </a:lnTo>
                <a:lnTo>
                  <a:pt x="0" y="2862322"/>
                </a:lnTo>
                <a:lnTo>
                  <a:pt x="0" y="0"/>
                </a:lnTo>
                <a:close/>
              </a:path>
            </a:pathLst>
          </a:custGeom>
          <a:noFill/>
          <a:ln w="9525">
            <a:noFill/>
            <a:miter lim="800000"/>
            <a:headEnd/>
            <a:tailEnd/>
          </a:ln>
        </p:spPr>
        <p:txBody>
          <a:bodyPr wrap="square">
            <a:spAutoFit/>
          </a:bodyPr>
          <a:lstStyle/>
          <a:p>
            <a:pPr marL="571500" indent="-571500">
              <a:buFont typeface="Arial" panose="020B0604020202020204" pitchFamily="34" charset="0"/>
              <a:buChar char="•"/>
            </a:pPr>
            <a:r>
              <a:rPr lang="en-US" sz="3600" dirty="0">
                <a:latin typeface="Calibri" pitchFamily="34" charset="0"/>
              </a:rPr>
              <a:t>Opponents at least 5 yards away</a:t>
            </a:r>
          </a:p>
          <a:p>
            <a:pPr marL="571500" indent="-571500">
              <a:buFont typeface="Arial" panose="020B0604020202020204" pitchFamily="34" charset="0"/>
              <a:buChar char="•"/>
            </a:pPr>
            <a:r>
              <a:rPr lang="en-US" sz="3600" dirty="0">
                <a:latin typeface="Calibri" pitchFamily="34" charset="0"/>
              </a:rPr>
              <a:t>Ball in play when kicked and clearly moves</a:t>
            </a:r>
          </a:p>
          <a:p>
            <a:pPr marL="571500" indent="-571500">
              <a:buFont typeface="Arial" panose="020B0604020202020204" pitchFamily="34" charset="0"/>
              <a:buChar char="•"/>
            </a:pPr>
            <a:r>
              <a:rPr lang="en-US" sz="3600" dirty="0">
                <a:latin typeface="Calibri" pitchFamily="34" charset="0"/>
              </a:rPr>
              <a:t>Can be kicked in any direction</a:t>
            </a:r>
          </a:p>
          <a:p>
            <a:pPr marL="571500" indent="-571500">
              <a:buFont typeface="Arial" panose="020B0604020202020204" pitchFamily="34" charset="0"/>
              <a:buChar char="•"/>
            </a:pPr>
            <a:r>
              <a:rPr lang="en-US" sz="3600" dirty="0">
                <a:latin typeface="Calibri" pitchFamily="34" charset="0"/>
              </a:rPr>
              <a:t>Kicker may not touch ball second time until it has touched another player</a:t>
            </a:r>
          </a:p>
        </p:txBody>
      </p:sp>
      <p:pic>
        <p:nvPicPr>
          <p:cNvPr id="8" name="Picture 7" descr="Tiny Kicker Girl.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6868" y="956897"/>
            <a:ext cx="2148840" cy="4364954"/>
          </a:xfrm>
          <a:prstGeom prst="rect">
            <a:avLst/>
          </a:prstGeom>
        </p:spPr>
      </p:pic>
      <p:sp>
        <p:nvSpPr>
          <p:cNvPr id="2" name="Slide Number Placeholder 1">
            <a:extLst>
              <a:ext uri="{FF2B5EF4-FFF2-40B4-BE49-F238E27FC236}">
                <a16:creationId xmlns:a16="http://schemas.microsoft.com/office/drawing/2014/main" id="{C3DEEC1E-307F-493F-B17E-999131405ABF}"/>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algn="r"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fld id="{8959E489-6F60-4C03-BD59-4B4861D05D4F}" type="slidenum">
              <a:rPr lang="en-US" sz="1400">
                <a:solidFill>
                  <a:srgbClr val="000000"/>
                </a:solidFill>
                <a:latin typeface="Calibri" panose="020F0502020204030204" pitchFamily="34" charset="0"/>
              </a:rPr>
              <a:pPr algn="ctr">
                <a:defRPr/>
              </a:pPr>
              <a:t>99</a:t>
            </a:fld>
            <a:endParaRPr lang="en-US" sz="1400" dirty="0">
              <a:solidFill>
                <a:srgbClr val="000000"/>
              </a:solidFill>
              <a:latin typeface="Calibri" panose="020F0502020204030204" pitchFamily="34" charset="0"/>
            </a:endParaRPr>
          </a:p>
        </p:txBody>
      </p:sp>
      <p:sp>
        <p:nvSpPr>
          <p:cNvPr id="3" name="TextBox 1">
            <a:extLst>
              <a:ext uri="{FF2B5EF4-FFF2-40B4-BE49-F238E27FC236}">
                <a16:creationId xmlns:a16="http://schemas.microsoft.com/office/drawing/2014/main" id="{6A1BB9C3-2DA4-3AB9-4996-5C268C3E26B0}"/>
              </a:ext>
            </a:extLst>
          </p:cNvPr>
          <p:cNvSpPr txBox="1">
            <a:spLocks noChangeArrowheads="1"/>
          </p:cNvSpPr>
          <p:nvPr/>
        </p:nvSpPr>
        <p:spPr bwMode="auto">
          <a:xfrm>
            <a:off x="685800" y="121921"/>
            <a:ext cx="10933386"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Indirect free kick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9 Exp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YSO Workshop">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YSO Template .PPTX  -  Read-Only" id="{656178A0-8ACC-42B2-81C0-DFA40E3AE6D1}" vid="{A6009D02-062D-4D4F-96A9-79BE57953A9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AYSO Template </Template>
  <TotalTime>15981</TotalTime>
  <Words>7137</Words>
  <Application>Microsoft Office PowerPoint</Application>
  <PresentationFormat>Widescreen</PresentationFormat>
  <Paragraphs>1073</Paragraphs>
  <Slides>117</Slides>
  <Notes>116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117</vt:i4>
      </vt:variant>
    </vt:vector>
  </HeadingPairs>
  <TitlesOfParts>
    <vt:vector size="128" baseType="lpstr">
      <vt:lpstr>Arial</vt:lpstr>
      <vt:lpstr>Calibri</vt:lpstr>
      <vt:lpstr>Calibri Light</vt:lpstr>
      <vt:lpstr>Calibri-Light</vt:lpstr>
      <vt:lpstr>Gill Sans</vt:lpstr>
      <vt:lpstr>Gill Sans MT</vt:lpstr>
      <vt:lpstr>SymbolMT</vt:lpstr>
      <vt:lpstr>Times New Roman</vt:lpstr>
      <vt:lpstr>2019 Expo</vt:lpstr>
      <vt:lpstr>Custom Design</vt:lpstr>
      <vt:lpstr>2_Custom Design</vt:lpstr>
      <vt:lpstr>AYSO National Referee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Referee Program</dc:title>
  <dc:creator>Alan Lee</dc:creator>
  <cp:lastModifiedBy>Karen Mihara</cp:lastModifiedBy>
  <cp:revision>428</cp:revision>
  <dcterms:created xsi:type="dcterms:W3CDTF">2023-09-12T23:27:06Z</dcterms:created>
  <dcterms:modified xsi:type="dcterms:W3CDTF">2024-08-01T17:59:38Z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32CE6CE1-0B3E-40C3-A62F-D70297D068E2</vt:lpwstr>
  </property>
  <property fmtid="{D5CDD505-2E9C-101B-9397-08002B2CF9AE}" pid="3" name="ArticulatePath">
    <vt:lpwstr>https://aysono-my.sharepoint.com/personal/karenm_ayso_org/Documents/ProgramsEducation - Karen/National Referee Program/2025 Referee Course Updates/2024_25 Referee Course AYSOU_20240730/8U_Official_Course/8U_Official_Course</vt:lpwstr>
  </property>
</Properties>
</file>